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Inter" panose="02000503000000020004" pitchFamily="2" charset="0"/>
      <p:regular r:id="rId13"/>
    </p:embeddedFont>
    <p:embeddedFont>
      <p:font typeface="Manrope" pitchFamily="2"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font" Target="fonts/font1.fntdata" /><Relationship Id="rId18" Type="http://schemas.openxmlformats.org/officeDocument/2006/relationships/tableStyles" Target="tableStyle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notesMaster" Target="notesMasters/notesMaster1.xml" /><Relationship Id="rId17"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presProps" Target="pres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font" Target="fonts/font2.fntdata"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74BF80B5-CC36-E746-BD92-07F3CA528D2E}" type="datetimeFigureOut">
              <a:rPr lang="en-US" smtClean="0"/>
              <a:t>10/23/2025</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7ABD4CE6-36DA-7F4D-AC5C-DE11B2A1C048}" type="slidenum">
              <a:rPr lang="en-US" smtClean="0"/>
              <a:t>‹#›</a:t>
            </a:fld>
            <a:endParaRPr lang="en-US"/>
          </a:p>
        </p:txBody>
      </p:sp>
    </p:spTree>
    <p:extLst>
      <p:ext uri="{BB962C8B-B14F-4D97-AF65-F5344CB8AC3E}">
        <p14:creationId xmlns:p14="http://schemas.microsoft.com/office/powerpoint/2010/main" val="2843233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xml" /><Relationship Id="rId1" Type="http://schemas.openxmlformats.org/officeDocument/2006/relationships/slideLayout" Target="../slideLayouts/slideLayout2.xml" /></Relationships>
</file>

<file path=ppt/slides/_rels/slide10.xml.rels><?xml version="1.0" encoding="UTF-8" standalone="yes"?>
<Relationships xmlns="http://schemas.openxmlformats.org/package/2006/relationships"><Relationship Id="rId3" Type="http://schemas.openxmlformats.org/officeDocument/2006/relationships/image" Target="../media/image32.png" /><Relationship Id="rId2" Type="http://schemas.openxmlformats.org/officeDocument/2006/relationships/notesSlide" Target="../notesSlides/notesSlide10.xml" /><Relationship Id="rId1" Type="http://schemas.openxmlformats.org/officeDocument/2006/relationships/slideLayout" Target="../slideLayouts/slideLayout11.xml" /><Relationship Id="rId5" Type="http://schemas.openxmlformats.org/officeDocument/2006/relationships/image" Target="../media/image34.png" /><Relationship Id="rId4" Type="http://schemas.openxmlformats.org/officeDocument/2006/relationships/image" Target="../media/image33.png" /></Relationships>
</file>

<file path=ppt/slides/_rels/slide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2.xml" /><Relationship Id="rId1" Type="http://schemas.openxmlformats.org/officeDocument/2006/relationships/slideLayout" Target="../slideLayouts/slideLayout3.xml" /></Relationships>
</file>

<file path=ppt/slides/_rels/slide3.xml.rels><?xml version="1.0" encoding="UTF-8" standalone="yes"?>
<Relationships xmlns="http://schemas.openxmlformats.org/package/2006/relationships"><Relationship Id="rId8" Type="http://schemas.openxmlformats.org/officeDocument/2006/relationships/image" Target="../media/image9.svg" /><Relationship Id="rId3" Type="http://schemas.openxmlformats.org/officeDocument/2006/relationships/image" Target="../media/image4.png" /><Relationship Id="rId7" Type="http://schemas.openxmlformats.org/officeDocument/2006/relationships/image" Target="../media/image8.png" /><Relationship Id="rId2" Type="http://schemas.openxmlformats.org/officeDocument/2006/relationships/notesSlide" Target="../notesSlides/notesSlide3.xml" /><Relationship Id="rId1" Type="http://schemas.openxmlformats.org/officeDocument/2006/relationships/slideLayout" Target="../slideLayouts/slideLayout4.xml" /><Relationship Id="rId6" Type="http://schemas.openxmlformats.org/officeDocument/2006/relationships/image" Target="../media/image7.svg" /><Relationship Id="rId5" Type="http://schemas.openxmlformats.org/officeDocument/2006/relationships/image" Target="../media/image6.png" /><Relationship Id="rId4" Type="http://schemas.openxmlformats.org/officeDocument/2006/relationships/image" Target="../media/image5.svg" /></Relationships>
</file>

<file path=ppt/slides/_rels/slide4.xml.rels><?xml version="1.0" encoding="UTF-8" standalone="yes"?>
<Relationships xmlns="http://schemas.openxmlformats.org/package/2006/relationships"><Relationship Id="rId8" Type="http://schemas.openxmlformats.org/officeDocument/2006/relationships/image" Target="../media/image15.svg" /><Relationship Id="rId3" Type="http://schemas.openxmlformats.org/officeDocument/2006/relationships/image" Target="../media/image10.png" /><Relationship Id="rId7" Type="http://schemas.openxmlformats.org/officeDocument/2006/relationships/image" Target="../media/image14.png" /><Relationship Id="rId2" Type="http://schemas.openxmlformats.org/officeDocument/2006/relationships/notesSlide" Target="../notesSlides/notesSlide4.xml" /><Relationship Id="rId1" Type="http://schemas.openxmlformats.org/officeDocument/2006/relationships/slideLayout" Target="../slideLayouts/slideLayout5.xml" /><Relationship Id="rId6" Type="http://schemas.openxmlformats.org/officeDocument/2006/relationships/image" Target="../media/image13.svg" /><Relationship Id="rId5" Type="http://schemas.openxmlformats.org/officeDocument/2006/relationships/image" Target="../media/image12.png" /><Relationship Id="rId4" Type="http://schemas.openxmlformats.org/officeDocument/2006/relationships/image" Target="../media/image11.svg" /></Relationships>
</file>

<file path=ppt/slides/_rels/slide5.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notesSlide" Target="../notesSlides/notesSlide5.xml" /><Relationship Id="rId1" Type="http://schemas.openxmlformats.org/officeDocument/2006/relationships/slideLayout" Target="../slideLayouts/slideLayout6.xml" /><Relationship Id="rId6" Type="http://schemas.openxmlformats.org/officeDocument/2006/relationships/image" Target="../media/image19.svg" /><Relationship Id="rId5" Type="http://schemas.openxmlformats.org/officeDocument/2006/relationships/image" Target="../media/image18.png" /><Relationship Id="rId4" Type="http://schemas.openxmlformats.org/officeDocument/2006/relationships/image" Target="../media/image17.svg" /></Relationships>
</file>

<file path=ppt/slides/_rels/slide6.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notesSlide" Target="../notesSlides/notesSlide6.xml" /><Relationship Id="rId1" Type="http://schemas.openxmlformats.org/officeDocument/2006/relationships/slideLayout" Target="../slideLayouts/slideLayout7.xml" /><Relationship Id="rId5" Type="http://schemas.openxmlformats.org/officeDocument/2006/relationships/image" Target="../media/image22.png" /><Relationship Id="rId4" Type="http://schemas.openxmlformats.org/officeDocument/2006/relationships/image" Target="../media/image21.png" /></Relationships>
</file>

<file path=ppt/slides/_rels/slide7.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notesSlide" Target="../notesSlides/notesSlide7.xml" /><Relationship Id="rId1" Type="http://schemas.openxmlformats.org/officeDocument/2006/relationships/slideLayout" Target="../slideLayouts/slideLayout8.xml" /><Relationship Id="rId6" Type="http://schemas.openxmlformats.org/officeDocument/2006/relationships/image" Target="../media/image26.png" /><Relationship Id="rId5" Type="http://schemas.openxmlformats.org/officeDocument/2006/relationships/image" Target="../media/image25.png" /><Relationship Id="rId4" Type="http://schemas.openxmlformats.org/officeDocument/2006/relationships/image" Target="../media/image24.png" /></Relationships>
</file>

<file path=ppt/slides/_rels/slide8.xml.rels><?xml version="1.0" encoding="UTF-8" standalone="yes"?>
<Relationships xmlns="http://schemas.openxmlformats.org/package/2006/relationships"><Relationship Id="rId3" Type="http://schemas.openxmlformats.org/officeDocument/2006/relationships/image" Target="../media/image27.png" /><Relationship Id="rId2" Type="http://schemas.openxmlformats.org/officeDocument/2006/relationships/notesSlide" Target="../notesSlides/notesSlide8.xml" /><Relationship Id="rId1" Type="http://schemas.openxmlformats.org/officeDocument/2006/relationships/slideLayout" Target="../slideLayouts/slideLayout9.xml" /><Relationship Id="rId4" Type="http://schemas.openxmlformats.org/officeDocument/2006/relationships/image" Target="../media/image28.png" /></Relationships>
</file>

<file path=ppt/slides/_rels/slide9.xml.rels><?xml version="1.0" encoding="UTF-8" standalone="yes"?>
<Relationships xmlns="http://schemas.openxmlformats.org/package/2006/relationships"><Relationship Id="rId3" Type="http://schemas.openxmlformats.org/officeDocument/2006/relationships/image" Target="../media/image29.png" /><Relationship Id="rId2" Type="http://schemas.openxmlformats.org/officeDocument/2006/relationships/notesSlide" Target="../notesSlides/notesSlide9.xml" /><Relationship Id="rId1" Type="http://schemas.openxmlformats.org/officeDocument/2006/relationships/slideLayout" Target="../slideLayouts/slideLayout10.xml" /><Relationship Id="rId5" Type="http://schemas.openxmlformats.org/officeDocument/2006/relationships/image" Target="../media/image31.png" /><Relationship Id="rId4" Type="http://schemas.openxmlformats.org/officeDocument/2006/relationships/image" Target="../media/image30.png" /></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864037" y="1260396"/>
            <a:ext cx="12902327" cy="1543050"/>
          </a:xfrm>
          <a:prstGeom prst="rect">
            <a:avLst/>
          </a:prstGeom>
          <a:noFill/>
          <a:ln/>
        </p:spPr>
        <p:txBody>
          <a:bodyPr wrap="square" lIns="0" tIns="0" rIns="0" bIns="0" rtlCol="0" anchor="t"/>
          <a:lstStyle/>
          <a:p>
            <a:pPr marL="0" indent="0" algn="l">
              <a:lnSpc>
                <a:spcPts val="6050"/>
              </a:lnSpc>
              <a:buNone/>
            </a:pPr>
            <a:r>
              <a:rPr lang="en-US" sz="4850" dirty="0">
                <a:solidFill>
                  <a:srgbClr val="0C0D0F"/>
                </a:solidFill>
                <a:latin typeface="Inter" pitchFamily="34" charset="0"/>
                <a:ea typeface="Inter" pitchFamily="34" charset="-122"/>
                <a:cs typeface="Inter" pitchFamily="34" charset="-120"/>
              </a:rPr>
              <a:t>The Future is Sensing: Sensors in Healthcare and Agriculture</a:t>
            </a:r>
            <a:endParaRPr lang="en-US" sz="4850" dirty="0"/>
          </a:p>
        </p:txBody>
      </p:sp>
      <p:sp>
        <p:nvSpPr>
          <p:cNvPr id="5" name="Text 2"/>
          <p:cNvSpPr/>
          <p:nvPr/>
        </p:nvSpPr>
        <p:spPr>
          <a:xfrm>
            <a:off x="864037" y="3173730"/>
            <a:ext cx="12902327" cy="2468761"/>
          </a:xfrm>
          <a:prstGeom prst="rect">
            <a:avLst/>
          </a:prstGeom>
          <a:noFill/>
          <a:ln/>
        </p:spPr>
        <p:txBody>
          <a:bodyPr wrap="square" lIns="0" tIns="0" rIns="0" bIns="0" rtlCol="0" anchor="t"/>
          <a:lstStyle/>
          <a:p>
            <a:pPr marL="0" indent="0" algn="l">
              <a:lnSpc>
                <a:spcPts val="3850"/>
              </a:lnSpc>
              <a:buNone/>
            </a:pPr>
            <a:r>
              <a:rPr lang="en-US" sz="2400" dirty="0">
                <a:solidFill>
                  <a:srgbClr val="55575A"/>
                </a:solidFill>
                <a:latin typeface="Manrope" pitchFamily="34" charset="0"/>
                <a:ea typeface="Manrope" pitchFamily="34" charset="-122"/>
                <a:cs typeface="Manrope" pitchFamily="34" charset="-120"/>
              </a:rPr>
              <a:t>This document explores the wide spectrum of sensors transforming healthcare and agriculture. From wearable monitors that deliver personalised care to soil probes that squeeze more yield from every litre of water, sensing technologies are the invisible engines of efficiency, safety and sustainability. The palette of innovations ranges from non‑invasive optical sensors and biosensors to rugged environmental probes and animal‑worn trackers.</a:t>
            </a: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84716" y="459462"/>
            <a:ext cx="13275707" cy="522089"/>
          </a:xfrm>
          <a:prstGeom prst="rect">
            <a:avLst/>
          </a:prstGeom>
          <a:noFill/>
          <a:ln/>
        </p:spPr>
        <p:txBody>
          <a:bodyPr wrap="none" lIns="0" tIns="0" rIns="0" bIns="0" rtlCol="0" anchor="t"/>
          <a:lstStyle/>
          <a:p>
            <a:pPr marL="0" indent="0" algn="l">
              <a:lnSpc>
                <a:spcPts val="4100"/>
              </a:lnSpc>
              <a:buNone/>
            </a:pPr>
            <a:r>
              <a:rPr lang="en-US" sz="3250" dirty="0">
                <a:solidFill>
                  <a:srgbClr val="0C0D0F"/>
                </a:solidFill>
                <a:latin typeface="Inter" pitchFamily="34" charset="0"/>
                <a:ea typeface="Inter" pitchFamily="34" charset="-122"/>
                <a:cs typeface="Inter" pitchFamily="34" charset="-120"/>
              </a:rPr>
              <a:t>Conclusion: The Transformative Power of Sensors in Key Industries</a:t>
            </a:r>
            <a:endParaRPr lang="en-US" sz="3250" dirty="0"/>
          </a:p>
        </p:txBody>
      </p:sp>
      <p:sp>
        <p:nvSpPr>
          <p:cNvPr id="3" name="Text 1"/>
          <p:cNvSpPr/>
          <p:nvPr/>
        </p:nvSpPr>
        <p:spPr>
          <a:xfrm>
            <a:off x="584716" y="1315641"/>
            <a:ext cx="13460968" cy="801529"/>
          </a:xfrm>
          <a:prstGeom prst="rect">
            <a:avLst/>
          </a:prstGeom>
          <a:noFill/>
          <a:ln/>
        </p:spPr>
        <p:txBody>
          <a:bodyPr wrap="square" lIns="0" tIns="0" rIns="0" bIns="0" rtlCol="0" anchor="t"/>
          <a:lstStyle/>
          <a:p>
            <a:pPr marL="0" indent="0" algn="l">
              <a:lnSpc>
                <a:spcPts val="2100"/>
              </a:lnSpc>
              <a:buNone/>
            </a:pPr>
            <a:r>
              <a:rPr lang="en-US" sz="1300" dirty="0">
                <a:solidFill>
                  <a:srgbClr val="55575A"/>
                </a:solidFill>
                <a:latin typeface="Manrope" pitchFamily="34" charset="0"/>
                <a:ea typeface="Manrope" pitchFamily="34" charset="-122"/>
                <a:cs typeface="Manrope" pitchFamily="34" charset="-120"/>
              </a:rPr>
              <a:t>Sensors are catalysts for smarter, more sustainable healthcare and agriculture. They shift systems from reactive to proactive by delivering continuous, actionable insights. Realising this promise requires robust engineering, ethical data stewardship and cross‑discipline collaboration to ensure technologies are reliable, inclusive and beneficial at scale.</a:t>
            </a:r>
            <a:endParaRPr lang="en-US" sz="1300" dirty="0"/>
          </a:p>
        </p:txBody>
      </p:sp>
      <p:sp>
        <p:nvSpPr>
          <p:cNvPr id="4" name="Text 2"/>
          <p:cNvSpPr/>
          <p:nvPr/>
        </p:nvSpPr>
        <p:spPr>
          <a:xfrm>
            <a:off x="835223" y="2492931"/>
            <a:ext cx="13210461" cy="267176"/>
          </a:xfrm>
          <a:prstGeom prst="rect">
            <a:avLst/>
          </a:prstGeom>
          <a:noFill/>
          <a:ln/>
        </p:spPr>
        <p:txBody>
          <a:bodyPr wrap="none" lIns="0" tIns="0" rIns="0" bIns="0" rtlCol="0" anchor="t"/>
          <a:lstStyle/>
          <a:p>
            <a:pPr marL="0" indent="0" algn="l">
              <a:lnSpc>
                <a:spcPts val="2100"/>
              </a:lnSpc>
              <a:buNone/>
            </a:pPr>
            <a:r>
              <a:rPr lang="en-US" sz="1300" dirty="0">
                <a:solidFill>
                  <a:srgbClr val="55575A"/>
                </a:solidFill>
                <a:latin typeface="Manrope" pitchFamily="34" charset="0"/>
                <a:ea typeface="Manrope" pitchFamily="34" charset="-122"/>
                <a:cs typeface="Manrope" pitchFamily="34" charset="-120"/>
              </a:rPr>
              <a:t>Recommendation: prioritise interoperable standards, secure connectivity and human‑centred design so sensor ecosystems serve people, animals and the planet effectively.</a:t>
            </a:r>
            <a:endParaRPr lang="en-US" sz="1300" dirty="0"/>
          </a:p>
        </p:txBody>
      </p:sp>
      <p:sp>
        <p:nvSpPr>
          <p:cNvPr id="5" name="Shape 3"/>
          <p:cNvSpPr/>
          <p:nvPr/>
        </p:nvSpPr>
        <p:spPr>
          <a:xfrm>
            <a:off x="584716" y="2305050"/>
            <a:ext cx="22860" cy="642938"/>
          </a:xfrm>
          <a:prstGeom prst="rect">
            <a:avLst/>
          </a:prstGeom>
          <a:solidFill>
            <a:srgbClr val="FF7047"/>
          </a:solidFill>
          <a:ln/>
        </p:spPr>
      </p:sp>
      <p:pic>
        <p:nvPicPr>
          <p:cNvPr id="6" name="Image 0" descr="preencoded.png"/>
          <p:cNvPicPr>
            <a:picLocks noChangeAspect="1"/>
          </p:cNvPicPr>
          <p:nvPr/>
        </p:nvPicPr>
        <p:blipFill>
          <a:blip r:embed="rId3"/>
          <a:stretch>
            <a:fillRect/>
          </a:stretch>
        </p:blipFill>
        <p:spPr>
          <a:xfrm>
            <a:off x="592336" y="3245406"/>
            <a:ext cx="4392811" cy="4392811"/>
          </a:xfrm>
          <a:prstGeom prst="rect">
            <a:avLst/>
          </a:prstGeom>
        </p:spPr>
      </p:pic>
      <p:pic>
        <p:nvPicPr>
          <p:cNvPr id="7" name="Image 1" descr="preencoded.png"/>
          <p:cNvPicPr>
            <a:picLocks noChangeAspect="1"/>
          </p:cNvPicPr>
          <p:nvPr/>
        </p:nvPicPr>
        <p:blipFill>
          <a:blip r:embed="rId4"/>
          <a:stretch>
            <a:fillRect/>
          </a:stretch>
        </p:blipFill>
        <p:spPr>
          <a:xfrm>
            <a:off x="5118735" y="3245406"/>
            <a:ext cx="4392811" cy="4392811"/>
          </a:xfrm>
          <a:prstGeom prst="rect">
            <a:avLst/>
          </a:prstGeom>
        </p:spPr>
      </p:pic>
      <p:pic>
        <p:nvPicPr>
          <p:cNvPr id="8" name="Image 2" descr="preencoded.png"/>
          <p:cNvPicPr>
            <a:picLocks noChangeAspect="1"/>
          </p:cNvPicPr>
          <p:nvPr/>
        </p:nvPicPr>
        <p:blipFill>
          <a:blip r:embed="rId5"/>
          <a:stretch>
            <a:fillRect/>
          </a:stretch>
        </p:blipFill>
        <p:spPr>
          <a:xfrm>
            <a:off x="9645134" y="3245406"/>
            <a:ext cx="4392811" cy="4392811"/>
          </a:xfrm>
          <a:prstGeom prst="rect">
            <a:avLst/>
          </a:prstGeom>
        </p:spPr>
      </p:pic>
      <p:sp>
        <p:nvSpPr>
          <p:cNvPr id="9" name="Rectangle 8">
            <a:extLst>
              <a:ext uri="{FF2B5EF4-FFF2-40B4-BE49-F238E27FC236}">
                <a16:creationId xmlns:a16="http://schemas.microsoft.com/office/drawing/2014/main" id="{F124E99A-7473-F194-7A54-5883492018EA}"/>
              </a:ext>
            </a:extLst>
          </p:cNvPr>
          <p:cNvSpPr/>
          <p:nvPr/>
        </p:nvSpPr>
        <p:spPr>
          <a:xfrm>
            <a:off x="0" y="7770138"/>
            <a:ext cx="14940049" cy="45946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96039" y="546854"/>
            <a:ext cx="11537037" cy="621506"/>
          </a:xfrm>
          <a:prstGeom prst="rect">
            <a:avLst/>
          </a:prstGeom>
          <a:noFill/>
          <a:ln/>
        </p:spPr>
        <p:txBody>
          <a:bodyPr wrap="none" lIns="0" tIns="0" rIns="0" bIns="0" rtlCol="0" anchor="t"/>
          <a:lstStyle/>
          <a:p>
            <a:pPr marL="0" indent="0" algn="l">
              <a:lnSpc>
                <a:spcPts val="4850"/>
              </a:lnSpc>
              <a:buNone/>
            </a:pPr>
            <a:r>
              <a:rPr lang="en-US" sz="3900" dirty="0">
                <a:solidFill>
                  <a:srgbClr val="0C0D0F"/>
                </a:solidFill>
                <a:latin typeface="Inter" pitchFamily="34" charset="0"/>
                <a:ea typeface="Inter" pitchFamily="34" charset="-122"/>
                <a:cs typeface="Inter" pitchFamily="34" charset="-120"/>
              </a:rPr>
              <a:t>Introduction to Sensor Technology and its Impact</a:t>
            </a:r>
            <a:endParaRPr lang="en-US" sz="3900" dirty="0"/>
          </a:p>
        </p:txBody>
      </p:sp>
      <p:sp>
        <p:nvSpPr>
          <p:cNvPr id="3" name="Text 1"/>
          <p:cNvSpPr/>
          <p:nvPr/>
        </p:nvSpPr>
        <p:spPr>
          <a:xfrm>
            <a:off x="696039" y="1645563"/>
            <a:ext cx="7748945" cy="1590675"/>
          </a:xfrm>
          <a:prstGeom prst="rect">
            <a:avLst/>
          </a:prstGeom>
          <a:noFill/>
          <a:ln/>
        </p:spPr>
        <p:txBody>
          <a:bodyPr wrap="square" lIns="0" tIns="0" rIns="0" bIns="0" rtlCol="0" anchor="t"/>
          <a:lstStyle/>
          <a:p>
            <a:pPr marL="0" indent="0" algn="l">
              <a:lnSpc>
                <a:spcPts val="2500"/>
              </a:lnSpc>
              <a:buNone/>
            </a:pPr>
            <a:r>
              <a:rPr lang="en-US" sz="1550" dirty="0">
                <a:solidFill>
                  <a:srgbClr val="55575A"/>
                </a:solidFill>
                <a:latin typeface="Manrope" pitchFamily="34" charset="0"/>
                <a:ea typeface="Manrope" pitchFamily="34" charset="-122"/>
                <a:cs typeface="Manrope" pitchFamily="34" charset="-120"/>
              </a:rPr>
              <a:t>Sensors convert physical, chemical or biological information into data. They form networks — from single‑point wearable devices to distributed IoT arrays — enabling realtime decision making. In healthcare they inform diagnostics, remote monitoring and clinical workflows. In agriculture they drive precision farming: targeted irrigation, nutrient delivery and pest control that reduce waste and increase resilience.</a:t>
            </a:r>
            <a:endParaRPr lang="en-US" sz="1550" dirty="0"/>
          </a:p>
        </p:txBody>
      </p:sp>
      <p:sp>
        <p:nvSpPr>
          <p:cNvPr id="4" name="Text 2"/>
          <p:cNvSpPr/>
          <p:nvPr/>
        </p:nvSpPr>
        <p:spPr>
          <a:xfrm>
            <a:off x="696039" y="3415189"/>
            <a:ext cx="7748945" cy="318135"/>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55575A"/>
                </a:solidFill>
                <a:latin typeface="Manrope" pitchFamily="34" charset="0"/>
                <a:ea typeface="Manrope" pitchFamily="34" charset="-122"/>
                <a:cs typeface="Manrope" pitchFamily="34" charset="-120"/>
              </a:rPr>
              <a:t>Key attributes: sensitivity, specificity, power efficiency, connectivity.</a:t>
            </a:r>
            <a:endParaRPr lang="en-US" sz="1550" dirty="0"/>
          </a:p>
        </p:txBody>
      </p:sp>
      <p:sp>
        <p:nvSpPr>
          <p:cNvPr id="5" name="Text 3"/>
          <p:cNvSpPr/>
          <p:nvPr/>
        </p:nvSpPr>
        <p:spPr>
          <a:xfrm>
            <a:off x="696039" y="3802856"/>
            <a:ext cx="7748945" cy="318135"/>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55575A"/>
                </a:solidFill>
                <a:latin typeface="Manrope" pitchFamily="34" charset="0"/>
                <a:ea typeface="Manrope" pitchFamily="34" charset="-122"/>
                <a:cs typeface="Manrope" pitchFamily="34" charset="-120"/>
              </a:rPr>
              <a:t>Common interfaces: Bluetooth, LoRaWAN, NB‑IoT and wired industrial links.</a:t>
            </a:r>
            <a:endParaRPr lang="en-US" sz="1550" dirty="0"/>
          </a:p>
        </p:txBody>
      </p:sp>
      <p:sp>
        <p:nvSpPr>
          <p:cNvPr id="6" name="Text 4"/>
          <p:cNvSpPr/>
          <p:nvPr/>
        </p:nvSpPr>
        <p:spPr>
          <a:xfrm>
            <a:off x="696039" y="4190524"/>
            <a:ext cx="7748945" cy="636270"/>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55575A"/>
                </a:solidFill>
                <a:latin typeface="Manrope" pitchFamily="34" charset="0"/>
                <a:ea typeface="Manrope" pitchFamily="34" charset="-122"/>
                <a:cs typeface="Manrope" pitchFamily="34" charset="-120"/>
              </a:rPr>
              <a:t>Cross‑sector value: predictive analytics, automated alerts, regulatory compliance.</a:t>
            </a:r>
            <a:endParaRPr lang="en-US" sz="1550" dirty="0"/>
          </a:p>
        </p:txBody>
      </p:sp>
      <p:pic>
        <p:nvPicPr>
          <p:cNvPr id="7" name="Image 0" descr="preencoded.png"/>
          <p:cNvPicPr>
            <a:picLocks noChangeAspect="1"/>
          </p:cNvPicPr>
          <p:nvPr/>
        </p:nvPicPr>
        <p:blipFill>
          <a:blip r:embed="rId3"/>
          <a:stretch>
            <a:fillRect/>
          </a:stretch>
        </p:blipFill>
        <p:spPr>
          <a:xfrm>
            <a:off x="8937665" y="1690330"/>
            <a:ext cx="5540335" cy="5227916"/>
          </a:xfrm>
          <a:prstGeom prst="rect">
            <a:avLst/>
          </a:prstGeom>
        </p:spPr>
      </p:pic>
      <p:sp>
        <p:nvSpPr>
          <p:cNvPr id="8" name="Text 5"/>
          <p:cNvSpPr/>
          <p:nvPr/>
        </p:nvSpPr>
        <p:spPr>
          <a:xfrm>
            <a:off x="696039" y="5581571"/>
            <a:ext cx="5540335" cy="1590675"/>
          </a:xfrm>
          <a:prstGeom prst="rect">
            <a:avLst/>
          </a:prstGeom>
          <a:noFill/>
          <a:ln/>
        </p:spPr>
        <p:txBody>
          <a:bodyPr wrap="square" lIns="0" tIns="0" rIns="0" bIns="0" rtlCol="0" anchor="t"/>
          <a:lstStyle/>
          <a:p>
            <a:pPr marL="0" indent="0" algn="l">
              <a:lnSpc>
                <a:spcPts val="2500"/>
              </a:lnSpc>
              <a:buNone/>
            </a:pPr>
            <a:r>
              <a:rPr lang="en-US" sz="1550" dirty="0">
                <a:solidFill>
                  <a:srgbClr val="55575A"/>
                </a:solidFill>
                <a:latin typeface="Manrope" pitchFamily="34" charset="0"/>
                <a:ea typeface="Manrope" pitchFamily="34" charset="-122"/>
                <a:cs typeface="Manrope" pitchFamily="34" charset="-120"/>
              </a:rPr>
              <a:t>Design note: prioritise low power and secure transmission in both domains to protect privacy and ensure continuous operation in remote areas.</a:t>
            </a:r>
            <a:endParaRPr lang="en-US" sz="1550" dirty="0"/>
          </a:p>
        </p:txBody>
      </p:sp>
      <p:sp>
        <p:nvSpPr>
          <p:cNvPr id="11" name="Rectangle 10">
            <a:extLst>
              <a:ext uri="{FF2B5EF4-FFF2-40B4-BE49-F238E27FC236}">
                <a16:creationId xmlns:a16="http://schemas.microsoft.com/office/drawing/2014/main" id="{7EDD83E2-B1EF-8370-7DB1-02131C1DF0CF}"/>
              </a:ext>
            </a:extLst>
          </p:cNvPr>
          <p:cNvSpPr/>
          <p:nvPr/>
        </p:nvSpPr>
        <p:spPr>
          <a:xfrm flipH="1">
            <a:off x="-669636" y="7631701"/>
            <a:ext cx="15563272" cy="6207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8438" y="665321"/>
            <a:ext cx="12953524" cy="1497092"/>
          </a:xfrm>
          <a:prstGeom prst="rect">
            <a:avLst/>
          </a:prstGeom>
          <a:noFill/>
          <a:ln/>
        </p:spPr>
        <p:txBody>
          <a:bodyPr wrap="square" lIns="0" tIns="0" rIns="0" bIns="0" rtlCol="0" anchor="t"/>
          <a:lstStyle/>
          <a:p>
            <a:pPr marL="0" indent="0" algn="l">
              <a:lnSpc>
                <a:spcPts val="5850"/>
              </a:lnSpc>
              <a:buNone/>
            </a:pPr>
            <a:r>
              <a:rPr lang="en-US" sz="4700" dirty="0">
                <a:solidFill>
                  <a:srgbClr val="0C0D0F"/>
                </a:solidFill>
                <a:latin typeface="Inter" pitchFamily="34" charset="0"/>
                <a:ea typeface="Inter" pitchFamily="34" charset="-122"/>
                <a:cs typeface="Inter" pitchFamily="34" charset="-120"/>
              </a:rPr>
              <a:t>Sensors in Healthcare: Revolutionising Diagnostics and Monitoring</a:t>
            </a:r>
            <a:endParaRPr lang="en-US" sz="4700" dirty="0"/>
          </a:p>
        </p:txBody>
      </p:sp>
      <p:sp>
        <p:nvSpPr>
          <p:cNvPr id="3" name="Text 1"/>
          <p:cNvSpPr/>
          <p:nvPr/>
        </p:nvSpPr>
        <p:spPr>
          <a:xfrm>
            <a:off x="838438" y="2641521"/>
            <a:ext cx="12953524" cy="1533049"/>
          </a:xfrm>
          <a:prstGeom prst="rect">
            <a:avLst/>
          </a:prstGeom>
          <a:noFill/>
          <a:ln/>
        </p:spPr>
        <p:txBody>
          <a:bodyPr wrap="square" lIns="0" tIns="0" rIns="0" bIns="0" rtlCol="0" anchor="t"/>
          <a:lstStyle/>
          <a:p>
            <a:pPr marL="0" indent="0" algn="l">
              <a:lnSpc>
                <a:spcPts val="3000"/>
              </a:lnSpc>
              <a:buNone/>
            </a:pPr>
            <a:r>
              <a:rPr lang="en-US" sz="1850" dirty="0">
                <a:solidFill>
                  <a:srgbClr val="55575A"/>
                </a:solidFill>
                <a:latin typeface="Manrope" pitchFamily="34" charset="0"/>
                <a:ea typeface="Manrope" pitchFamily="34" charset="-122"/>
                <a:cs typeface="Manrope" pitchFamily="34" charset="-120"/>
              </a:rPr>
              <a:t>Medical sensors span from bedside pulse oximeters to lab‑grade biosensors that detect biomarkers at molecular levels. They shorten diagnostic timelines, allow continuous monitoring of chronic conditions and support telemedicine. High‑accuracy sensors enable early detection of deterioration and empower clinicians with longitudinal patient data.</a:t>
            </a:r>
            <a:endParaRPr lang="en-US" sz="1850" dirty="0"/>
          </a:p>
        </p:txBody>
      </p:sp>
      <p:sp>
        <p:nvSpPr>
          <p:cNvPr id="4" name="Shape 2"/>
          <p:cNvSpPr/>
          <p:nvPr/>
        </p:nvSpPr>
        <p:spPr>
          <a:xfrm>
            <a:off x="838438" y="4444008"/>
            <a:ext cx="4158139" cy="3120271"/>
          </a:xfrm>
          <a:prstGeom prst="roundRect">
            <a:avLst>
              <a:gd name="adj" fmla="val 6910"/>
            </a:avLst>
          </a:prstGeom>
          <a:solidFill>
            <a:srgbClr val="FFFFFF"/>
          </a:solidFill>
          <a:ln w="7620">
            <a:solidFill>
              <a:srgbClr val="FF7047"/>
            </a:solidFill>
            <a:prstDash val="solid"/>
          </a:ln>
        </p:spPr>
      </p:sp>
      <p:sp>
        <p:nvSpPr>
          <p:cNvPr id="5" name="Shape 3"/>
          <p:cNvSpPr/>
          <p:nvPr/>
        </p:nvSpPr>
        <p:spPr>
          <a:xfrm>
            <a:off x="1085612" y="4691182"/>
            <a:ext cx="718661" cy="718661"/>
          </a:xfrm>
          <a:prstGeom prst="roundRect">
            <a:avLst>
              <a:gd name="adj" fmla="val 12722390"/>
            </a:avLst>
          </a:prstGeom>
          <a:solidFill>
            <a:srgbClr val="FF7047"/>
          </a:solidFill>
          <a:ln/>
        </p:spPr>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83256" y="4888706"/>
            <a:ext cx="323374" cy="323374"/>
          </a:xfrm>
          <a:prstGeom prst="rect">
            <a:avLst/>
          </a:prstGeom>
        </p:spPr>
      </p:pic>
      <p:sp>
        <p:nvSpPr>
          <p:cNvPr id="7" name="Text 4"/>
          <p:cNvSpPr/>
          <p:nvPr/>
        </p:nvSpPr>
        <p:spPr>
          <a:xfrm>
            <a:off x="1085612" y="5649397"/>
            <a:ext cx="3067883" cy="374213"/>
          </a:xfrm>
          <a:prstGeom prst="rect">
            <a:avLst/>
          </a:prstGeom>
          <a:noFill/>
          <a:ln/>
        </p:spPr>
        <p:txBody>
          <a:bodyPr wrap="none" lIns="0" tIns="0" rIns="0" bIns="0" rtlCol="0" anchor="t"/>
          <a:lstStyle/>
          <a:p>
            <a:pPr marL="0" indent="0" algn="l">
              <a:lnSpc>
                <a:spcPts val="2900"/>
              </a:lnSpc>
              <a:buNone/>
            </a:pPr>
            <a:r>
              <a:rPr lang="en-US" sz="2350" dirty="0">
                <a:solidFill>
                  <a:srgbClr val="55575A"/>
                </a:solidFill>
                <a:latin typeface="Inter" pitchFamily="34" charset="0"/>
                <a:ea typeface="Inter" pitchFamily="34" charset="-122"/>
                <a:cs typeface="Inter" pitchFamily="34" charset="-120"/>
              </a:rPr>
              <a:t>Cardiac &amp; Respiratory</a:t>
            </a:r>
            <a:endParaRPr lang="en-US" sz="2350" dirty="0"/>
          </a:p>
        </p:txBody>
      </p:sp>
      <p:sp>
        <p:nvSpPr>
          <p:cNvPr id="8" name="Text 5"/>
          <p:cNvSpPr/>
          <p:nvPr/>
        </p:nvSpPr>
        <p:spPr>
          <a:xfrm>
            <a:off x="1085612" y="6167318"/>
            <a:ext cx="3663791" cy="1149787"/>
          </a:xfrm>
          <a:prstGeom prst="rect">
            <a:avLst/>
          </a:prstGeom>
          <a:noFill/>
          <a:ln/>
        </p:spPr>
        <p:txBody>
          <a:bodyPr wrap="square" lIns="0" tIns="0" rIns="0" bIns="0" rtlCol="0" anchor="t"/>
          <a:lstStyle/>
          <a:p>
            <a:pPr marL="0" indent="0" algn="l">
              <a:lnSpc>
                <a:spcPts val="3000"/>
              </a:lnSpc>
              <a:buNone/>
            </a:pPr>
            <a:r>
              <a:rPr lang="en-US" sz="1850" dirty="0">
                <a:solidFill>
                  <a:srgbClr val="55575A"/>
                </a:solidFill>
                <a:latin typeface="Manrope" pitchFamily="34" charset="0"/>
                <a:ea typeface="Manrope" pitchFamily="34" charset="-122"/>
                <a:cs typeface="Manrope" pitchFamily="34" charset="-120"/>
              </a:rPr>
              <a:t>ECG pads, pulse oximeters and respiratory effort sensors for acute and chronic care.</a:t>
            </a:r>
            <a:endParaRPr lang="en-US" sz="1850" dirty="0"/>
          </a:p>
        </p:txBody>
      </p:sp>
      <p:sp>
        <p:nvSpPr>
          <p:cNvPr id="9" name="Shape 6"/>
          <p:cNvSpPr/>
          <p:nvPr/>
        </p:nvSpPr>
        <p:spPr>
          <a:xfrm>
            <a:off x="5236131" y="4444008"/>
            <a:ext cx="4158139" cy="3120271"/>
          </a:xfrm>
          <a:prstGeom prst="roundRect">
            <a:avLst>
              <a:gd name="adj" fmla="val 6910"/>
            </a:avLst>
          </a:prstGeom>
          <a:solidFill>
            <a:srgbClr val="FFFFFF"/>
          </a:solidFill>
          <a:ln w="7620">
            <a:solidFill>
              <a:srgbClr val="FF7047"/>
            </a:solidFill>
            <a:prstDash val="solid"/>
          </a:ln>
        </p:spPr>
      </p:sp>
      <p:sp>
        <p:nvSpPr>
          <p:cNvPr id="10" name="Shape 7"/>
          <p:cNvSpPr/>
          <p:nvPr/>
        </p:nvSpPr>
        <p:spPr>
          <a:xfrm>
            <a:off x="5483304" y="4691182"/>
            <a:ext cx="718661" cy="718661"/>
          </a:xfrm>
          <a:prstGeom prst="roundRect">
            <a:avLst>
              <a:gd name="adj" fmla="val 12722390"/>
            </a:avLst>
          </a:prstGeom>
          <a:solidFill>
            <a:srgbClr val="FF7047"/>
          </a:solidFill>
          <a:ln/>
        </p:spPr>
      </p:sp>
      <p:pic>
        <p:nvPicPr>
          <p:cNvPr id="11"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80948" y="4888706"/>
            <a:ext cx="323374" cy="323374"/>
          </a:xfrm>
          <a:prstGeom prst="rect">
            <a:avLst/>
          </a:prstGeom>
        </p:spPr>
      </p:pic>
      <p:sp>
        <p:nvSpPr>
          <p:cNvPr id="12" name="Text 8"/>
          <p:cNvSpPr/>
          <p:nvPr/>
        </p:nvSpPr>
        <p:spPr>
          <a:xfrm>
            <a:off x="5483304" y="5649397"/>
            <a:ext cx="2994541" cy="374213"/>
          </a:xfrm>
          <a:prstGeom prst="rect">
            <a:avLst/>
          </a:prstGeom>
          <a:noFill/>
          <a:ln/>
        </p:spPr>
        <p:txBody>
          <a:bodyPr wrap="none" lIns="0" tIns="0" rIns="0" bIns="0" rtlCol="0" anchor="t"/>
          <a:lstStyle/>
          <a:p>
            <a:pPr marL="0" indent="0" algn="l">
              <a:lnSpc>
                <a:spcPts val="2900"/>
              </a:lnSpc>
              <a:buNone/>
            </a:pPr>
            <a:r>
              <a:rPr lang="en-US" sz="2350" dirty="0">
                <a:solidFill>
                  <a:srgbClr val="55575A"/>
                </a:solidFill>
                <a:latin typeface="Inter" pitchFamily="34" charset="0"/>
                <a:ea typeface="Inter" pitchFamily="34" charset="-122"/>
                <a:cs typeface="Inter" pitchFamily="34" charset="-120"/>
              </a:rPr>
              <a:t>Biosensors</a:t>
            </a:r>
            <a:endParaRPr lang="en-US" sz="2350" dirty="0"/>
          </a:p>
        </p:txBody>
      </p:sp>
      <p:sp>
        <p:nvSpPr>
          <p:cNvPr id="13" name="Text 9"/>
          <p:cNvSpPr/>
          <p:nvPr/>
        </p:nvSpPr>
        <p:spPr>
          <a:xfrm>
            <a:off x="5483304" y="6167318"/>
            <a:ext cx="3663791" cy="1149787"/>
          </a:xfrm>
          <a:prstGeom prst="rect">
            <a:avLst/>
          </a:prstGeom>
          <a:noFill/>
          <a:ln/>
        </p:spPr>
        <p:txBody>
          <a:bodyPr wrap="square" lIns="0" tIns="0" rIns="0" bIns="0" rtlCol="0" anchor="t"/>
          <a:lstStyle/>
          <a:p>
            <a:pPr marL="0" indent="0" algn="l">
              <a:lnSpc>
                <a:spcPts val="3000"/>
              </a:lnSpc>
              <a:buNone/>
            </a:pPr>
            <a:r>
              <a:rPr lang="en-US" sz="1850" dirty="0">
                <a:solidFill>
                  <a:srgbClr val="55575A"/>
                </a:solidFill>
                <a:latin typeface="Manrope" pitchFamily="34" charset="0"/>
                <a:ea typeface="Manrope" pitchFamily="34" charset="-122"/>
                <a:cs typeface="Manrope" pitchFamily="34" charset="-120"/>
              </a:rPr>
              <a:t>Glucose strips, immunoassays and point‑of‑care molecular sensors for rapid diagnostics.</a:t>
            </a:r>
            <a:endParaRPr lang="en-US" sz="1850" dirty="0"/>
          </a:p>
        </p:txBody>
      </p:sp>
      <p:sp>
        <p:nvSpPr>
          <p:cNvPr id="14" name="Shape 10"/>
          <p:cNvSpPr/>
          <p:nvPr/>
        </p:nvSpPr>
        <p:spPr>
          <a:xfrm>
            <a:off x="9633823" y="4444008"/>
            <a:ext cx="4158139" cy="3120271"/>
          </a:xfrm>
          <a:prstGeom prst="roundRect">
            <a:avLst>
              <a:gd name="adj" fmla="val 6910"/>
            </a:avLst>
          </a:prstGeom>
          <a:solidFill>
            <a:srgbClr val="FFFFFF"/>
          </a:solidFill>
          <a:ln w="7620">
            <a:solidFill>
              <a:srgbClr val="FF7047"/>
            </a:solidFill>
            <a:prstDash val="solid"/>
          </a:ln>
        </p:spPr>
      </p:sp>
      <p:sp>
        <p:nvSpPr>
          <p:cNvPr id="15" name="Shape 11"/>
          <p:cNvSpPr/>
          <p:nvPr/>
        </p:nvSpPr>
        <p:spPr>
          <a:xfrm>
            <a:off x="9880997" y="4691182"/>
            <a:ext cx="718661" cy="718661"/>
          </a:xfrm>
          <a:prstGeom prst="roundRect">
            <a:avLst>
              <a:gd name="adj" fmla="val 12722390"/>
            </a:avLst>
          </a:prstGeom>
          <a:solidFill>
            <a:srgbClr val="FF7047"/>
          </a:solidFill>
          <a:ln/>
        </p:spPr>
      </p:sp>
      <p:pic>
        <p:nvPicPr>
          <p:cNvPr id="16"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78641" y="4888706"/>
            <a:ext cx="323374" cy="323374"/>
          </a:xfrm>
          <a:prstGeom prst="rect">
            <a:avLst/>
          </a:prstGeom>
        </p:spPr>
      </p:pic>
      <p:sp>
        <p:nvSpPr>
          <p:cNvPr id="17" name="Text 12"/>
          <p:cNvSpPr/>
          <p:nvPr/>
        </p:nvSpPr>
        <p:spPr>
          <a:xfrm>
            <a:off x="9880997" y="5649397"/>
            <a:ext cx="3482697" cy="374213"/>
          </a:xfrm>
          <a:prstGeom prst="rect">
            <a:avLst/>
          </a:prstGeom>
          <a:noFill/>
          <a:ln/>
        </p:spPr>
        <p:txBody>
          <a:bodyPr wrap="none" lIns="0" tIns="0" rIns="0" bIns="0" rtlCol="0" anchor="t"/>
          <a:lstStyle/>
          <a:p>
            <a:pPr marL="0" indent="0" algn="l">
              <a:lnSpc>
                <a:spcPts val="2900"/>
              </a:lnSpc>
              <a:buNone/>
            </a:pPr>
            <a:r>
              <a:rPr lang="en-US" sz="2350" dirty="0">
                <a:solidFill>
                  <a:srgbClr val="55575A"/>
                </a:solidFill>
                <a:latin typeface="Inter" pitchFamily="34" charset="0"/>
                <a:ea typeface="Inter" pitchFamily="34" charset="-122"/>
                <a:cs typeface="Inter" pitchFamily="34" charset="-120"/>
              </a:rPr>
              <a:t>Temperature &amp; Chemical</a:t>
            </a:r>
            <a:endParaRPr lang="en-US" sz="2350" dirty="0"/>
          </a:p>
        </p:txBody>
      </p:sp>
      <p:sp>
        <p:nvSpPr>
          <p:cNvPr id="18" name="Text 13"/>
          <p:cNvSpPr/>
          <p:nvPr/>
        </p:nvSpPr>
        <p:spPr>
          <a:xfrm>
            <a:off x="9880997" y="6167318"/>
            <a:ext cx="3663791" cy="1149787"/>
          </a:xfrm>
          <a:prstGeom prst="rect">
            <a:avLst/>
          </a:prstGeom>
          <a:noFill/>
          <a:ln/>
        </p:spPr>
        <p:txBody>
          <a:bodyPr wrap="square" lIns="0" tIns="0" rIns="0" bIns="0" rtlCol="0" anchor="t"/>
          <a:lstStyle/>
          <a:p>
            <a:pPr marL="0" indent="0" algn="l">
              <a:lnSpc>
                <a:spcPts val="3000"/>
              </a:lnSpc>
              <a:buNone/>
            </a:pPr>
            <a:r>
              <a:rPr lang="en-US" sz="1850" dirty="0">
                <a:solidFill>
                  <a:srgbClr val="55575A"/>
                </a:solidFill>
                <a:latin typeface="Manrope" pitchFamily="34" charset="0"/>
                <a:ea typeface="Manrope" pitchFamily="34" charset="-122"/>
                <a:cs typeface="Manrope" pitchFamily="34" charset="-120"/>
              </a:rPr>
              <a:t>Contact and thermal imaging sensors; chemical sensors for drug levels and biomarkers.</a:t>
            </a:r>
            <a:endParaRPr lang="en-US" sz="1850" dirty="0"/>
          </a:p>
        </p:txBody>
      </p:sp>
      <p:sp>
        <p:nvSpPr>
          <p:cNvPr id="19" name="Rectangle 18">
            <a:extLst>
              <a:ext uri="{FF2B5EF4-FFF2-40B4-BE49-F238E27FC236}">
                <a16:creationId xmlns:a16="http://schemas.microsoft.com/office/drawing/2014/main" id="{4F777D06-B147-4D33-5FB1-7456796CB668}"/>
              </a:ext>
            </a:extLst>
          </p:cNvPr>
          <p:cNvSpPr/>
          <p:nvPr/>
        </p:nvSpPr>
        <p:spPr>
          <a:xfrm>
            <a:off x="-33475" y="7761803"/>
            <a:ext cx="14663875" cy="467797"/>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4037" y="844987"/>
            <a:ext cx="12902327" cy="1543050"/>
          </a:xfrm>
          <a:prstGeom prst="rect">
            <a:avLst/>
          </a:prstGeom>
          <a:noFill/>
          <a:ln/>
        </p:spPr>
        <p:txBody>
          <a:bodyPr wrap="square" lIns="0" tIns="0" rIns="0" bIns="0" rtlCol="0" anchor="t"/>
          <a:lstStyle/>
          <a:p>
            <a:pPr marL="0" indent="0" algn="l">
              <a:lnSpc>
                <a:spcPts val="6050"/>
              </a:lnSpc>
              <a:buNone/>
            </a:pPr>
            <a:r>
              <a:rPr lang="en-US" sz="4850" dirty="0">
                <a:solidFill>
                  <a:srgbClr val="0C0D0F"/>
                </a:solidFill>
                <a:latin typeface="Inter" pitchFamily="34" charset="0"/>
                <a:ea typeface="Inter" pitchFamily="34" charset="-122"/>
                <a:cs typeface="Inter" pitchFamily="34" charset="-120"/>
              </a:rPr>
              <a:t>Wearable Sensors: Continuous Health Tracking and Early Intervention</a:t>
            </a:r>
            <a:endParaRPr lang="en-US" sz="4850" dirty="0"/>
          </a:p>
        </p:txBody>
      </p:sp>
      <p:sp>
        <p:nvSpPr>
          <p:cNvPr id="3" name="Text 1"/>
          <p:cNvSpPr/>
          <p:nvPr/>
        </p:nvSpPr>
        <p:spPr>
          <a:xfrm>
            <a:off x="864037" y="2881789"/>
            <a:ext cx="12902327" cy="1580198"/>
          </a:xfrm>
          <a:prstGeom prst="rect">
            <a:avLst/>
          </a:prstGeom>
          <a:noFill/>
          <a:ln/>
        </p:spPr>
        <p:txBody>
          <a:bodyPr wrap="square" lIns="0" tIns="0" rIns="0" bIns="0" rtlCol="0" anchor="t"/>
          <a:lstStyle/>
          <a:p>
            <a:pPr marL="0" indent="0" algn="l">
              <a:lnSpc>
                <a:spcPts val="3100"/>
              </a:lnSpc>
              <a:buNone/>
            </a:pPr>
            <a:r>
              <a:rPr lang="en-US" sz="1900" dirty="0">
                <a:solidFill>
                  <a:srgbClr val="55575A"/>
                </a:solidFill>
                <a:latin typeface="Manrope" pitchFamily="34" charset="0"/>
                <a:ea typeface="Manrope" pitchFamily="34" charset="-122"/>
                <a:cs typeface="Manrope" pitchFamily="34" charset="-120"/>
              </a:rPr>
              <a:t>Wearables capture continuous physiological signals — heart rate variability, activity, sleep stages, skin temperature and sweat chemistry. They enable early intervention by detecting deviations from personal baselines and by feeding AI models that predict exacerbations or silent events. Their form factors range from discreet patches to smart textiles and consumer smartwatches adapted for clinical use.</a:t>
            </a:r>
            <a:endParaRPr lang="en-US" sz="1900"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4037" y="4739640"/>
            <a:ext cx="617220" cy="617220"/>
          </a:xfrm>
          <a:prstGeom prst="rect">
            <a:avLst/>
          </a:prstGeom>
        </p:spPr>
      </p:pic>
      <p:sp>
        <p:nvSpPr>
          <p:cNvPr id="5" name="Text 2"/>
          <p:cNvSpPr/>
          <p:nvPr/>
        </p:nvSpPr>
        <p:spPr>
          <a:xfrm>
            <a:off x="864037" y="5665470"/>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55575A"/>
                </a:solidFill>
                <a:latin typeface="Inter" pitchFamily="34" charset="0"/>
                <a:ea typeface="Inter" pitchFamily="34" charset="-122"/>
                <a:cs typeface="Inter" pitchFamily="34" charset="-120"/>
              </a:rPr>
              <a:t>Smartwatches</a:t>
            </a:r>
            <a:endParaRPr lang="en-US" sz="2400" dirty="0"/>
          </a:p>
        </p:txBody>
      </p:sp>
      <p:sp>
        <p:nvSpPr>
          <p:cNvPr id="6" name="Text 3"/>
          <p:cNvSpPr/>
          <p:nvPr/>
        </p:nvSpPr>
        <p:spPr>
          <a:xfrm>
            <a:off x="864037" y="6199346"/>
            <a:ext cx="4095036" cy="1185148"/>
          </a:xfrm>
          <a:prstGeom prst="rect">
            <a:avLst/>
          </a:prstGeom>
          <a:noFill/>
          <a:ln/>
        </p:spPr>
        <p:txBody>
          <a:bodyPr wrap="square" lIns="0" tIns="0" rIns="0" bIns="0" rtlCol="0" anchor="t"/>
          <a:lstStyle/>
          <a:p>
            <a:pPr marL="0" indent="0" algn="l">
              <a:lnSpc>
                <a:spcPts val="3100"/>
              </a:lnSpc>
              <a:buNone/>
            </a:pPr>
            <a:r>
              <a:rPr lang="en-US" sz="1900" dirty="0">
                <a:solidFill>
                  <a:srgbClr val="55575A"/>
                </a:solidFill>
                <a:latin typeface="Manrope" pitchFamily="34" charset="0"/>
                <a:ea typeface="Manrope" pitchFamily="34" charset="-122"/>
                <a:cs typeface="Manrope" pitchFamily="34" charset="-120"/>
              </a:rPr>
              <a:t>ECG, PPG and accelerometry for arrhythmia detection and mobility assessment.</a:t>
            </a:r>
            <a:endParaRPr lang="en-US" sz="1900" dirty="0"/>
          </a:p>
        </p:txBody>
      </p:sp>
      <p:pic>
        <p:nvPicPr>
          <p:cNvPr id="7"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67682" y="4739640"/>
            <a:ext cx="617220" cy="617220"/>
          </a:xfrm>
          <a:prstGeom prst="rect">
            <a:avLst/>
          </a:prstGeom>
        </p:spPr>
      </p:pic>
      <p:sp>
        <p:nvSpPr>
          <p:cNvPr id="8" name="Text 4"/>
          <p:cNvSpPr/>
          <p:nvPr/>
        </p:nvSpPr>
        <p:spPr>
          <a:xfrm>
            <a:off x="5267682" y="5665470"/>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55575A"/>
                </a:solidFill>
                <a:latin typeface="Inter" pitchFamily="34" charset="0"/>
                <a:ea typeface="Inter" pitchFamily="34" charset="-122"/>
                <a:cs typeface="Inter" pitchFamily="34" charset="-120"/>
              </a:rPr>
              <a:t>Adhesive Patches</a:t>
            </a:r>
            <a:endParaRPr lang="en-US" sz="2400" dirty="0"/>
          </a:p>
        </p:txBody>
      </p:sp>
      <p:sp>
        <p:nvSpPr>
          <p:cNvPr id="9" name="Text 5"/>
          <p:cNvSpPr/>
          <p:nvPr/>
        </p:nvSpPr>
        <p:spPr>
          <a:xfrm>
            <a:off x="5267682" y="6199346"/>
            <a:ext cx="4095036" cy="1185148"/>
          </a:xfrm>
          <a:prstGeom prst="rect">
            <a:avLst/>
          </a:prstGeom>
          <a:noFill/>
          <a:ln/>
        </p:spPr>
        <p:txBody>
          <a:bodyPr wrap="square" lIns="0" tIns="0" rIns="0" bIns="0" rtlCol="0" anchor="t"/>
          <a:lstStyle/>
          <a:p>
            <a:pPr marL="0" indent="0" algn="l">
              <a:lnSpc>
                <a:spcPts val="3100"/>
              </a:lnSpc>
              <a:buNone/>
            </a:pPr>
            <a:r>
              <a:rPr lang="en-US" sz="1900" dirty="0">
                <a:solidFill>
                  <a:srgbClr val="55575A"/>
                </a:solidFill>
                <a:latin typeface="Manrope" pitchFamily="34" charset="0"/>
                <a:ea typeface="Manrope" pitchFamily="34" charset="-122"/>
                <a:cs typeface="Manrope" pitchFamily="34" charset="-120"/>
              </a:rPr>
              <a:t>Continuous glucose or multi‑analyte patches for discreet long‑term monitoring.</a:t>
            </a:r>
            <a:endParaRPr lang="en-US" sz="1900" dirty="0"/>
          </a:p>
        </p:txBody>
      </p:sp>
      <p:pic>
        <p:nvPicPr>
          <p:cNvPr id="1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71328" y="4739640"/>
            <a:ext cx="617220" cy="617220"/>
          </a:xfrm>
          <a:prstGeom prst="rect">
            <a:avLst/>
          </a:prstGeom>
        </p:spPr>
      </p:pic>
      <p:sp>
        <p:nvSpPr>
          <p:cNvPr id="11" name="Text 6"/>
          <p:cNvSpPr/>
          <p:nvPr/>
        </p:nvSpPr>
        <p:spPr>
          <a:xfrm>
            <a:off x="9671328" y="5665470"/>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55575A"/>
                </a:solidFill>
                <a:latin typeface="Inter" pitchFamily="34" charset="0"/>
                <a:ea typeface="Inter" pitchFamily="34" charset="-122"/>
                <a:cs typeface="Inter" pitchFamily="34" charset="-120"/>
              </a:rPr>
              <a:t>Smart Textiles</a:t>
            </a:r>
            <a:endParaRPr lang="en-US" sz="2400" dirty="0"/>
          </a:p>
        </p:txBody>
      </p:sp>
      <p:sp>
        <p:nvSpPr>
          <p:cNvPr id="12" name="Text 7"/>
          <p:cNvSpPr/>
          <p:nvPr/>
        </p:nvSpPr>
        <p:spPr>
          <a:xfrm>
            <a:off x="9671328" y="6199346"/>
            <a:ext cx="4095036" cy="1185148"/>
          </a:xfrm>
          <a:prstGeom prst="rect">
            <a:avLst/>
          </a:prstGeom>
          <a:noFill/>
          <a:ln/>
        </p:spPr>
        <p:txBody>
          <a:bodyPr wrap="square" lIns="0" tIns="0" rIns="0" bIns="0" rtlCol="0" anchor="t"/>
          <a:lstStyle/>
          <a:p>
            <a:pPr marL="0" indent="0" algn="l">
              <a:lnSpc>
                <a:spcPts val="3100"/>
              </a:lnSpc>
              <a:buNone/>
            </a:pPr>
            <a:r>
              <a:rPr lang="en-US" sz="1900" dirty="0">
                <a:solidFill>
                  <a:srgbClr val="55575A"/>
                </a:solidFill>
                <a:latin typeface="Manrope" pitchFamily="34" charset="0"/>
                <a:ea typeface="Manrope" pitchFamily="34" charset="-122"/>
                <a:cs typeface="Manrope" pitchFamily="34" charset="-120"/>
              </a:rPr>
              <a:t>Embedded threads sensing respiration, posture and muscle activity for rehabilitation.</a:t>
            </a:r>
            <a:endParaRPr lang="en-US" sz="1900" dirty="0"/>
          </a:p>
        </p:txBody>
      </p:sp>
      <p:sp>
        <p:nvSpPr>
          <p:cNvPr id="14" name="Rectangle 13">
            <a:extLst>
              <a:ext uri="{FF2B5EF4-FFF2-40B4-BE49-F238E27FC236}">
                <a16:creationId xmlns:a16="http://schemas.microsoft.com/office/drawing/2014/main" id="{E8D45EFE-6A40-0221-6267-DAA61CFF8B02}"/>
              </a:ext>
            </a:extLst>
          </p:cNvPr>
          <p:cNvSpPr/>
          <p:nvPr/>
        </p:nvSpPr>
        <p:spPr>
          <a:xfrm>
            <a:off x="-52705" y="7788593"/>
            <a:ext cx="14683105" cy="441008"/>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4037" y="873085"/>
            <a:ext cx="12902327" cy="1543050"/>
          </a:xfrm>
          <a:prstGeom prst="rect">
            <a:avLst/>
          </a:prstGeom>
          <a:noFill/>
          <a:ln/>
        </p:spPr>
        <p:txBody>
          <a:bodyPr wrap="square" lIns="0" tIns="0" rIns="0" bIns="0" rtlCol="0" anchor="t"/>
          <a:lstStyle/>
          <a:p>
            <a:pPr marL="0" indent="0" algn="l">
              <a:lnSpc>
                <a:spcPts val="6050"/>
              </a:lnSpc>
              <a:buNone/>
            </a:pPr>
            <a:r>
              <a:rPr lang="en-US" sz="4850" dirty="0">
                <a:solidFill>
                  <a:srgbClr val="0C0D0F"/>
                </a:solidFill>
                <a:latin typeface="Inter" pitchFamily="34" charset="0"/>
                <a:ea typeface="Inter" pitchFamily="34" charset="-122"/>
                <a:cs typeface="Inter" pitchFamily="34" charset="-120"/>
              </a:rPr>
              <a:t>Implantable and Ingestible Sensors: Internal Monitoring and Drug Delivery</a:t>
            </a:r>
            <a:endParaRPr lang="en-US" sz="4850" dirty="0"/>
          </a:p>
        </p:txBody>
      </p:sp>
      <p:sp>
        <p:nvSpPr>
          <p:cNvPr id="3" name="Text 1"/>
          <p:cNvSpPr/>
          <p:nvPr/>
        </p:nvSpPr>
        <p:spPr>
          <a:xfrm>
            <a:off x="864037" y="2909888"/>
            <a:ext cx="12902327" cy="1580198"/>
          </a:xfrm>
          <a:prstGeom prst="rect">
            <a:avLst/>
          </a:prstGeom>
          <a:noFill/>
          <a:ln/>
        </p:spPr>
        <p:txBody>
          <a:bodyPr wrap="square" lIns="0" tIns="0" rIns="0" bIns="0" rtlCol="0" anchor="t"/>
          <a:lstStyle/>
          <a:p>
            <a:pPr marL="0" indent="0" algn="l">
              <a:lnSpc>
                <a:spcPts val="3100"/>
              </a:lnSpc>
              <a:buNone/>
            </a:pPr>
            <a:r>
              <a:rPr lang="en-US" sz="1900" dirty="0">
                <a:solidFill>
                  <a:srgbClr val="55575A"/>
                </a:solidFill>
                <a:latin typeface="Manrope" pitchFamily="34" charset="0"/>
                <a:ea typeface="Manrope" pitchFamily="34" charset="-122"/>
                <a:cs typeface="Manrope" pitchFamily="34" charset="-120"/>
              </a:rPr>
              <a:t>Implantable sensors provide high‑fidelity internal data — intracranial pressure, neural activity and blood chemistry — while ingestible capsules traverse the GI tract collecting local measurements. Coupled with micro‑actuation, these platforms can release drugs or adjust therapy dynamically. Their design challenges include biocompatibility, long‑term stability and secure telemetry.</a:t>
            </a:r>
            <a:endParaRPr lang="en-US" sz="1900" dirty="0"/>
          </a:p>
        </p:txBody>
      </p:sp>
      <p:sp>
        <p:nvSpPr>
          <p:cNvPr id="4" name="Shape 2"/>
          <p:cNvSpPr/>
          <p:nvPr/>
        </p:nvSpPr>
        <p:spPr>
          <a:xfrm>
            <a:off x="864037" y="5138023"/>
            <a:ext cx="6327696" cy="2218492"/>
          </a:xfrm>
          <a:prstGeom prst="roundRect">
            <a:avLst>
              <a:gd name="adj" fmla="val 6595"/>
            </a:avLst>
          </a:prstGeom>
          <a:solidFill>
            <a:srgbClr val="FFFFFF"/>
          </a:solidFill>
          <a:ln/>
        </p:spPr>
      </p:sp>
      <p:sp>
        <p:nvSpPr>
          <p:cNvPr id="5" name="Shape 3"/>
          <p:cNvSpPr/>
          <p:nvPr/>
        </p:nvSpPr>
        <p:spPr>
          <a:xfrm>
            <a:off x="864037" y="5107543"/>
            <a:ext cx="6327696" cy="121920"/>
          </a:xfrm>
          <a:prstGeom prst="roundRect">
            <a:avLst>
              <a:gd name="adj" fmla="val 182250"/>
            </a:avLst>
          </a:prstGeom>
          <a:solidFill>
            <a:srgbClr val="FF7047"/>
          </a:solidFill>
          <a:ln/>
        </p:spPr>
      </p:sp>
      <p:sp>
        <p:nvSpPr>
          <p:cNvPr id="6" name="Shape 4"/>
          <p:cNvSpPr/>
          <p:nvPr/>
        </p:nvSpPr>
        <p:spPr>
          <a:xfrm>
            <a:off x="3657600" y="4767739"/>
            <a:ext cx="740569" cy="740569"/>
          </a:xfrm>
          <a:prstGeom prst="roundRect">
            <a:avLst>
              <a:gd name="adj" fmla="val 123473"/>
            </a:avLst>
          </a:prstGeom>
          <a:solidFill>
            <a:srgbClr val="FF7047"/>
          </a:solidFill>
          <a:ln/>
        </p:spPr>
      </p:sp>
      <p:pic>
        <p:nvPicPr>
          <p:cNvPr id="7"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79771" y="4989909"/>
            <a:ext cx="296228" cy="296228"/>
          </a:xfrm>
          <a:prstGeom prst="rect">
            <a:avLst/>
          </a:prstGeom>
        </p:spPr>
      </p:pic>
      <p:sp>
        <p:nvSpPr>
          <p:cNvPr id="8" name="Text 5"/>
          <p:cNvSpPr/>
          <p:nvPr/>
        </p:nvSpPr>
        <p:spPr>
          <a:xfrm>
            <a:off x="1141333" y="5755243"/>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55575A"/>
                </a:solidFill>
                <a:latin typeface="Inter" pitchFamily="34" charset="0"/>
                <a:ea typeface="Inter" pitchFamily="34" charset="-122"/>
                <a:cs typeface="Inter" pitchFamily="34" charset="-120"/>
              </a:rPr>
              <a:t>Ingestible Capsules</a:t>
            </a:r>
            <a:endParaRPr lang="en-US" sz="2400" dirty="0"/>
          </a:p>
        </p:txBody>
      </p:sp>
      <p:sp>
        <p:nvSpPr>
          <p:cNvPr id="9" name="Text 6"/>
          <p:cNvSpPr/>
          <p:nvPr/>
        </p:nvSpPr>
        <p:spPr>
          <a:xfrm>
            <a:off x="1141333" y="6289119"/>
            <a:ext cx="5773103" cy="790099"/>
          </a:xfrm>
          <a:prstGeom prst="rect">
            <a:avLst/>
          </a:prstGeom>
          <a:noFill/>
          <a:ln/>
        </p:spPr>
        <p:txBody>
          <a:bodyPr wrap="square" lIns="0" tIns="0" rIns="0" bIns="0" rtlCol="0" anchor="t"/>
          <a:lstStyle/>
          <a:p>
            <a:pPr marL="0" indent="0" algn="l">
              <a:lnSpc>
                <a:spcPts val="3100"/>
              </a:lnSpc>
              <a:buNone/>
            </a:pPr>
            <a:r>
              <a:rPr lang="en-US" sz="1900" dirty="0">
                <a:solidFill>
                  <a:srgbClr val="55575A"/>
                </a:solidFill>
                <a:latin typeface="Manrope" pitchFamily="34" charset="0"/>
                <a:ea typeface="Manrope" pitchFamily="34" charset="-122"/>
                <a:cs typeface="Manrope" pitchFamily="34" charset="-120"/>
              </a:rPr>
              <a:t>GI environment sensing and targeted drug release for diagnostics and therapy.</a:t>
            </a:r>
            <a:endParaRPr lang="en-US" sz="1900" dirty="0"/>
          </a:p>
        </p:txBody>
      </p:sp>
      <p:sp>
        <p:nvSpPr>
          <p:cNvPr id="10" name="Shape 7"/>
          <p:cNvSpPr/>
          <p:nvPr/>
        </p:nvSpPr>
        <p:spPr>
          <a:xfrm>
            <a:off x="7438549" y="5138023"/>
            <a:ext cx="6327815" cy="2218492"/>
          </a:xfrm>
          <a:prstGeom prst="roundRect">
            <a:avLst>
              <a:gd name="adj" fmla="val 6595"/>
            </a:avLst>
          </a:prstGeom>
          <a:solidFill>
            <a:srgbClr val="FFFFFF"/>
          </a:solidFill>
          <a:ln/>
        </p:spPr>
      </p:sp>
      <p:sp>
        <p:nvSpPr>
          <p:cNvPr id="11" name="Shape 8"/>
          <p:cNvSpPr/>
          <p:nvPr/>
        </p:nvSpPr>
        <p:spPr>
          <a:xfrm>
            <a:off x="7438549" y="5107543"/>
            <a:ext cx="6327815" cy="121920"/>
          </a:xfrm>
          <a:prstGeom prst="roundRect">
            <a:avLst>
              <a:gd name="adj" fmla="val 182250"/>
            </a:avLst>
          </a:prstGeom>
          <a:solidFill>
            <a:srgbClr val="FF7047"/>
          </a:solidFill>
          <a:ln/>
        </p:spPr>
      </p:sp>
      <p:sp>
        <p:nvSpPr>
          <p:cNvPr id="12" name="Shape 9"/>
          <p:cNvSpPr/>
          <p:nvPr/>
        </p:nvSpPr>
        <p:spPr>
          <a:xfrm>
            <a:off x="10232112" y="4767739"/>
            <a:ext cx="740569" cy="740569"/>
          </a:xfrm>
          <a:prstGeom prst="roundRect">
            <a:avLst>
              <a:gd name="adj" fmla="val 123473"/>
            </a:avLst>
          </a:prstGeom>
          <a:solidFill>
            <a:srgbClr val="FF7047"/>
          </a:solidFill>
          <a:ln/>
        </p:spPr>
      </p:sp>
      <p:pic>
        <p:nvPicPr>
          <p:cNvPr id="13"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54283" y="4989909"/>
            <a:ext cx="296228" cy="296228"/>
          </a:xfrm>
          <a:prstGeom prst="rect">
            <a:avLst/>
          </a:prstGeom>
        </p:spPr>
      </p:pic>
      <p:sp>
        <p:nvSpPr>
          <p:cNvPr id="14" name="Text 10"/>
          <p:cNvSpPr/>
          <p:nvPr/>
        </p:nvSpPr>
        <p:spPr>
          <a:xfrm>
            <a:off x="7715845" y="5755243"/>
            <a:ext cx="3774758" cy="385763"/>
          </a:xfrm>
          <a:prstGeom prst="rect">
            <a:avLst/>
          </a:prstGeom>
          <a:noFill/>
          <a:ln/>
        </p:spPr>
        <p:txBody>
          <a:bodyPr wrap="none" lIns="0" tIns="0" rIns="0" bIns="0" rtlCol="0" anchor="t"/>
          <a:lstStyle/>
          <a:p>
            <a:pPr marL="0" indent="0" algn="l">
              <a:lnSpc>
                <a:spcPts val="3000"/>
              </a:lnSpc>
              <a:buNone/>
            </a:pPr>
            <a:r>
              <a:rPr lang="en-US" sz="2400" dirty="0">
                <a:solidFill>
                  <a:srgbClr val="55575A"/>
                </a:solidFill>
                <a:latin typeface="Inter" pitchFamily="34" charset="0"/>
                <a:ea typeface="Inter" pitchFamily="34" charset="-122"/>
                <a:cs typeface="Inter" pitchFamily="34" charset="-120"/>
              </a:rPr>
              <a:t>Cardiac &amp; Neural Implants</a:t>
            </a:r>
            <a:endParaRPr lang="en-US" sz="2400" dirty="0"/>
          </a:p>
        </p:txBody>
      </p:sp>
      <p:sp>
        <p:nvSpPr>
          <p:cNvPr id="15" name="Text 11"/>
          <p:cNvSpPr/>
          <p:nvPr/>
        </p:nvSpPr>
        <p:spPr>
          <a:xfrm>
            <a:off x="7715845" y="6289119"/>
            <a:ext cx="5773222" cy="790099"/>
          </a:xfrm>
          <a:prstGeom prst="rect">
            <a:avLst/>
          </a:prstGeom>
          <a:noFill/>
          <a:ln/>
        </p:spPr>
        <p:txBody>
          <a:bodyPr wrap="square" lIns="0" tIns="0" rIns="0" bIns="0" rtlCol="0" anchor="t"/>
          <a:lstStyle/>
          <a:p>
            <a:pPr marL="0" indent="0" algn="l">
              <a:lnSpc>
                <a:spcPts val="3100"/>
              </a:lnSpc>
              <a:buNone/>
            </a:pPr>
            <a:r>
              <a:rPr lang="en-US" sz="1900" dirty="0">
                <a:solidFill>
                  <a:srgbClr val="55575A"/>
                </a:solidFill>
                <a:latin typeface="Manrope" pitchFamily="34" charset="0"/>
                <a:ea typeface="Manrope" pitchFamily="34" charset="-122"/>
                <a:cs typeface="Manrope" pitchFamily="34" charset="-120"/>
              </a:rPr>
              <a:t>Pacemakers, neurostimulators and intracranial pressure monitors with telemetry.</a:t>
            </a:r>
            <a:endParaRPr lang="en-US" sz="1900" dirty="0"/>
          </a:p>
        </p:txBody>
      </p:sp>
      <p:sp>
        <p:nvSpPr>
          <p:cNvPr id="16" name="Rectangle 15">
            <a:extLst>
              <a:ext uri="{FF2B5EF4-FFF2-40B4-BE49-F238E27FC236}">
                <a16:creationId xmlns:a16="http://schemas.microsoft.com/office/drawing/2014/main" id="{58881BBB-BFB9-68E1-4A94-532006940600}"/>
              </a:ext>
            </a:extLst>
          </p:cNvPr>
          <p:cNvSpPr/>
          <p:nvPr/>
        </p:nvSpPr>
        <p:spPr>
          <a:xfrm flipV="1">
            <a:off x="-1" y="7725370"/>
            <a:ext cx="14630401" cy="484466"/>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90920" y="1373148"/>
            <a:ext cx="13248561" cy="1233726"/>
          </a:xfrm>
          <a:prstGeom prst="rect">
            <a:avLst/>
          </a:prstGeom>
          <a:noFill/>
          <a:ln/>
        </p:spPr>
        <p:txBody>
          <a:bodyPr wrap="square" lIns="0" tIns="0" rIns="0" bIns="0" rtlCol="0" anchor="t"/>
          <a:lstStyle/>
          <a:p>
            <a:pPr marL="0" indent="0" algn="l">
              <a:lnSpc>
                <a:spcPts val="4850"/>
              </a:lnSpc>
              <a:buNone/>
            </a:pPr>
            <a:r>
              <a:rPr lang="en-US" sz="3850" dirty="0">
                <a:solidFill>
                  <a:srgbClr val="0C0D0F"/>
                </a:solidFill>
                <a:latin typeface="Inter" pitchFamily="34" charset="0"/>
                <a:ea typeface="Inter" pitchFamily="34" charset="-122"/>
                <a:cs typeface="Inter" pitchFamily="34" charset="-120"/>
              </a:rPr>
              <a:t>Sensors in Agriculture: Precision Farming and Resource Optimisation</a:t>
            </a:r>
            <a:endParaRPr lang="en-US" sz="3850" dirty="0"/>
          </a:p>
        </p:txBody>
      </p:sp>
      <p:sp>
        <p:nvSpPr>
          <p:cNvPr id="3" name="Text 1"/>
          <p:cNvSpPr/>
          <p:nvPr/>
        </p:nvSpPr>
        <p:spPr>
          <a:xfrm>
            <a:off x="690920" y="3001685"/>
            <a:ext cx="13248561" cy="947261"/>
          </a:xfrm>
          <a:prstGeom prst="rect">
            <a:avLst/>
          </a:prstGeom>
          <a:noFill/>
          <a:ln/>
        </p:spPr>
        <p:txBody>
          <a:bodyPr wrap="square" lIns="0" tIns="0" rIns="0" bIns="0" rtlCol="0" anchor="t"/>
          <a:lstStyle/>
          <a:p>
            <a:pPr marL="0" indent="0" algn="l">
              <a:lnSpc>
                <a:spcPts val="2450"/>
              </a:lnSpc>
              <a:buNone/>
            </a:pPr>
            <a:r>
              <a:rPr lang="en-US" sz="1550" dirty="0">
                <a:solidFill>
                  <a:srgbClr val="55575A"/>
                </a:solidFill>
                <a:latin typeface="Manrope" pitchFamily="34" charset="0"/>
                <a:ea typeface="Manrope" pitchFamily="34" charset="-122"/>
                <a:cs typeface="Manrope" pitchFamily="34" charset="-120"/>
              </a:rPr>
              <a:t>Agricultural sensors enable precision application of water, fertiliser and pesticides — reducing inputs and environmental impact while improving yield. Sensors feed decision support systems that schedule irrigation, detect stress and map variability across fields. Integration with drones and autonomous machinery creates a feedback loop of sensing, analysis and targeted action.</a:t>
            </a:r>
            <a:endParaRPr lang="en-US" sz="1550" dirty="0"/>
          </a:p>
        </p:txBody>
      </p:sp>
      <p:pic>
        <p:nvPicPr>
          <p:cNvPr id="4" name="Image 0" descr="preencoded.png"/>
          <p:cNvPicPr>
            <a:picLocks noChangeAspect="1"/>
          </p:cNvPicPr>
          <p:nvPr/>
        </p:nvPicPr>
        <p:blipFill>
          <a:blip r:embed="rId3"/>
          <a:stretch>
            <a:fillRect/>
          </a:stretch>
        </p:blipFill>
        <p:spPr>
          <a:xfrm>
            <a:off x="698540" y="4299109"/>
            <a:ext cx="4305895" cy="2368987"/>
          </a:xfrm>
          <a:prstGeom prst="rect">
            <a:avLst/>
          </a:prstGeom>
        </p:spPr>
      </p:pic>
      <p:pic>
        <p:nvPicPr>
          <p:cNvPr id="5" name="Image 1" descr="preencoded.png"/>
          <p:cNvPicPr>
            <a:picLocks noChangeAspect="1"/>
          </p:cNvPicPr>
          <p:nvPr/>
        </p:nvPicPr>
        <p:blipFill>
          <a:blip r:embed="rId4"/>
          <a:stretch>
            <a:fillRect/>
          </a:stretch>
        </p:blipFill>
        <p:spPr>
          <a:xfrm>
            <a:off x="5162312" y="4299109"/>
            <a:ext cx="4305895" cy="2368987"/>
          </a:xfrm>
          <a:prstGeom prst="rect">
            <a:avLst/>
          </a:prstGeom>
        </p:spPr>
      </p:pic>
      <p:pic>
        <p:nvPicPr>
          <p:cNvPr id="6" name="Image 2" descr="preencoded.png"/>
          <p:cNvPicPr>
            <a:picLocks noChangeAspect="1"/>
          </p:cNvPicPr>
          <p:nvPr/>
        </p:nvPicPr>
        <p:blipFill>
          <a:blip r:embed="rId5"/>
          <a:stretch>
            <a:fillRect/>
          </a:stretch>
        </p:blipFill>
        <p:spPr>
          <a:xfrm>
            <a:off x="9626084" y="4299109"/>
            <a:ext cx="4305895" cy="2368987"/>
          </a:xfrm>
          <a:prstGeom prst="rect">
            <a:avLst/>
          </a:prstGeom>
        </p:spPr>
      </p:pic>
      <p:sp>
        <p:nvSpPr>
          <p:cNvPr id="7" name="Rectangle 6">
            <a:extLst>
              <a:ext uri="{FF2B5EF4-FFF2-40B4-BE49-F238E27FC236}">
                <a16:creationId xmlns:a16="http://schemas.microsoft.com/office/drawing/2014/main" id="{2325B98E-C155-0691-AC48-56D2C09E474A}"/>
              </a:ext>
            </a:extLst>
          </p:cNvPr>
          <p:cNvSpPr/>
          <p:nvPr/>
        </p:nvSpPr>
        <p:spPr>
          <a:xfrm>
            <a:off x="0" y="7735455"/>
            <a:ext cx="14630400" cy="494146"/>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72095" y="339447"/>
            <a:ext cx="10687645" cy="385763"/>
          </a:xfrm>
          <a:prstGeom prst="rect">
            <a:avLst/>
          </a:prstGeom>
          <a:noFill/>
          <a:ln/>
        </p:spPr>
        <p:txBody>
          <a:bodyPr wrap="none" lIns="0" tIns="0" rIns="0" bIns="0" rtlCol="0" anchor="t"/>
          <a:lstStyle/>
          <a:p>
            <a:pPr marL="0" indent="0" algn="l">
              <a:lnSpc>
                <a:spcPts val="3000"/>
              </a:lnSpc>
              <a:buNone/>
            </a:pPr>
            <a:r>
              <a:rPr lang="en-US" sz="2400" dirty="0">
                <a:solidFill>
                  <a:srgbClr val="0C0D0F"/>
                </a:solidFill>
                <a:latin typeface="Inter" pitchFamily="34" charset="0"/>
                <a:ea typeface="Inter" pitchFamily="34" charset="-122"/>
                <a:cs typeface="Inter" pitchFamily="34" charset="-120"/>
              </a:rPr>
              <a:t>Soil and Environmental Sensors: Maximising Crop Yield and Sustainability</a:t>
            </a:r>
            <a:endParaRPr lang="en-US" sz="2400" dirty="0"/>
          </a:p>
        </p:txBody>
      </p:sp>
      <p:sp>
        <p:nvSpPr>
          <p:cNvPr id="3" name="Text 1"/>
          <p:cNvSpPr/>
          <p:nvPr/>
        </p:nvSpPr>
        <p:spPr>
          <a:xfrm>
            <a:off x="572095" y="972026"/>
            <a:ext cx="13486209" cy="395049"/>
          </a:xfrm>
          <a:prstGeom prst="rect">
            <a:avLst/>
          </a:prstGeom>
          <a:noFill/>
          <a:ln/>
        </p:spPr>
        <p:txBody>
          <a:bodyPr wrap="square" lIns="0" tIns="0" rIns="0" bIns="0" rtlCol="0" anchor="t"/>
          <a:lstStyle/>
          <a:p>
            <a:pPr marL="0" indent="0" algn="l">
              <a:lnSpc>
                <a:spcPts val="1550"/>
              </a:lnSpc>
              <a:buNone/>
            </a:pPr>
            <a:r>
              <a:rPr lang="en-US" sz="950" dirty="0">
                <a:solidFill>
                  <a:srgbClr val="55575A"/>
                </a:solidFill>
                <a:latin typeface="Manrope" pitchFamily="34" charset="0"/>
                <a:ea typeface="Manrope" pitchFamily="34" charset="-122"/>
                <a:cs typeface="Manrope" pitchFamily="34" charset="-120"/>
              </a:rPr>
              <a:t>Soil probes measure moisture, temperature, electrical conductivity and nutrient levels. Environmental sensors capture microclimate data — temperature, humidity, radiation, wind and leaf wetness — essential for disease risk models and irrigation scheduling. When combined with spatial mapping, farmers treat only the areas that need attention, conserving water and fertiliser.</a:t>
            </a:r>
            <a:endParaRPr lang="en-US" sz="950" dirty="0"/>
          </a:p>
        </p:txBody>
      </p:sp>
      <p:sp>
        <p:nvSpPr>
          <p:cNvPr id="4" name="Text 2"/>
          <p:cNvSpPr/>
          <p:nvPr/>
        </p:nvSpPr>
        <p:spPr>
          <a:xfrm>
            <a:off x="3109079" y="2447092"/>
            <a:ext cx="1518285" cy="308610"/>
          </a:xfrm>
          <a:prstGeom prst="rect">
            <a:avLst/>
          </a:prstGeom>
          <a:noFill/>
          <a:ln/>
        </p:spPr>
        <p:txBody>
          <a:bodyPr wrap="none" lIns="0" tIns="0" rIns="0" bIns="0" rtlCol="0" anchor="t"/>
          <a:lstStyle/>
          <a:p>
            <a:pPr marL="0" indent="0" algn="ctr">
              <a:lnSpc>
                <a:spcPts val="2400"/>
              </a:lnSpc>
              <a:buNone/>
            </a:pPr>
            <a:r>
              <a:rPr lang="en-US" sz="2400" dirty="0">
                <a:solidFill>
                  <a:srgbClr val="55575A"/>
                </a:solidFill>
                <a:latin typeface="Inter" pitchFamily="34" charset="0"/>
                <a:ea typeface="Inter" pitchFamily="34" charset="-122"/>
                <a:cs typeface="Inter" pitchFamily="34" charset="-120"/>
              </a:rPr>
              <a:t>40%</a:t>
            </a:r>
            <a:endParaRPr lang="en-US" sz="2400" dirty="0"/>
          </a:p>
        </p:txBody>
      </p:sp>
      <p:pic>
        <p:nvPicPr>
          <p:cNvPr id="5" name="Image 0" descr="preencoded.png"/>
          <p:cNvPicPr>
            <a:picLocks noChangeAspect="1"/>
          </p:cNvPicPr>
          <p:nvPr/>
        </p:nvPicPr>
        <p:blipFill>
          <a:blip r:embed="rId3"/>
          <a:stretch>
            <a:fillRect/>
          </a:stretch>
        </p:blipFill>
        <p:spPr>
          <a:xfrm>
            <a:off x="3220885" y="1987208"/>
            <a:ext cx="1120206" cy="1120206"/>
          </a:xfrm>
          <a:prstGeom prst="rect">
            <a:avLst/>
          </a:prstGeom>
        </p:spPr>
      </p:pic>
      <p:sp>
        <p:nvSpPr>
          <p:cNvPr id="6" name="Text 3"/>
          <p:cNvSpPr/>
          <p:nvPr/>
        </p:nvSpPr>
        <p:spPr>
          <a:xfrm>
            <a:off x="564475" y="3273981"/>
            <a:ext cx="6592610" cy="197525"/>
          </a:xfrm>
          <a:prstGeom prst="rect">
            <a:avLst/>
          </a:prstGeom>
          <a:noFill/>
          <a:ln/>
        </p:spPr>
        <p:txBody>
          <a:bodyPr wrap="none" lIns="0" tIns="0" rIns="0" bIns="0" rtlCol="0" anchor="t"/>
          <a:lstStyle/>
          <a:p>
            <a:pPr marL="0" indent="0" algn="ctr">
              <a:lnSpc>
                <a:spcPts val="1550"/>
              </a:lnSpc>
              <a:buNone/>
            </a:pPr>
            <a:r>
              <a:rPr lang="en-US" sz="950" dirty="0">
                <a:solidFill>
                  <a:srgbClr val="55575A"/>
                </a:solidFill>
                <a:latin typeface="Manrope" pitchFamily="34" charset="0"/>
                <a:ea typeface="Manrope" pitchFamily="34" charset="-122"/>
                <a:cs typeface="Manrope" pitchFamily="34" charset="-120"/>
              </a:rPr>
              <a:t>Water savings with targeted irrigation</a:t>
            </a:r>
            <a:endParaRPr lang="en-US" sz="950" dirty="0"/>
          </a:p>
        </p:txBody>
      </p:sp>
      <p:sp>
        <p:nvSpPr>
          <p:cNvPr id="7" name="Text 4"/>
          <p:cNvSpPr/>
          <p:nvPr/>
        </p:nvSpPr>
        <p:spPr>
          <a:xfrm>
            <a:off x="3109079" y="4928116"/>
            <a:ext cx="1518285" cy="308610"/>
          </a:xfrm>
          <a:prstGeom prst="rect">
            <a:avLst/>
          </a:prstGeom>
          <a:noFill/>
          <a:ln/>
        </p:spPr>
        <p:txBody>
          <a:bodyPr wrap="none" lIns="0" tIns="0" rIns="0" bIns="0" rtlCol="0" anchor="t"/>
          <a:lstStyle/>
          <a:p>
            <a:pPr marL="0" indent="0" algn="ctr">
              <a:lnSpc>
                <a:spcPts val="2400"/>
              </a:lnSpc>
              <a:buNone/>
            </a:pPr>
            <a:r>
              <a:rPr lang="en-US" sz="2400" dirty="0">
                <a:solidFill>
                  <a:srgbClr val="55575A"/>
                </a:solidFill>
                <a:latin typeface="Inter" pitchFamily="34" charset="0"/>
                <a:ea typeface="Inter" pitchFamily="34" charset="-122"/>
                <a:cs typeface="Inter" pitchFamily="34" charset="-120"/>
              </a:rPr>
              <a:t>25%</a:t>
            </a:r>
            <a:endParaRPr lang="en-US" sz="2400" dirty="0"/>
          </a:p>
        </p:txBody>
      </p:sp>
      <p:pic>
        <p:nvPicPr>
          <p:cNvPr id="8" name="Image 1" descr="preencoded.png"/>
          <p:cNvPicPr>
            <a:picLocks noChangeAspect="1"/>
          </p:cNvPicPr>
          <p:nvPr/>
        </p:nvPicPr>
        <p:blipFill>
          <a:blip r:embed="rId4"/>
          <a:stretch>
            <a:fillRect/>
          </a:stretch>
        </p:blipFill>
        <p:spPr>
          <a:xfrm>
            <a:off x="3175427" y="4408759"/>
            <a:ext cx="1211121" cy="1211121"/>
          </a:xfrm>
          <a:prstGeom prst="rect">
            <a:avLst/>
          </a:prstGeom>
        </p:spPr>
      </p:pic>
      <p:sp>
        <p:nvSpPr>
          <p:cNvPr id="9" name="Text 5"/>
          <p:cNvSpPr/>
          <p:nvPr/>
        </p:nvSpPr>
        <p:spPr>
          <a:xfrm>
            <a:off x="484682" y="5810725"/>
            <a:ext cx="6592610" cy="197525"/>
          </a:xfrm>
          <a:prstGeom prst="rect">
            <a:avLst/>
          </a:prstGeom>
          <a:noFill/>
          <a:ln/>
        </p:spPr>
        <p:txBody>
          <a:bodyPr wrap="none" lIns="0" tIns="0" rIns="0" bIns="0" rtlCol="0" anchor="t"/>
          <a:lstStyle/>
          <a:p>
            <a:pPr marL="0" indent="0" algn="ctr">
              <a:lnSpc>
                <a:spcPts val="1550"/>
              </a:lnSpc>
              <a:buNone/>
            </a:pPr>
            <a:r>
              <a:rPr lang="en-US" sz="950" dirty="0">
                <a:solidFill>
                  <a:srgbClr val="55575A"/>
                </a:solidFill>
                <a:latin typeface="Manrope" pitchFamily="34" charset="0"/>
                <a:ea typeface="Manrope" pitchFamily="34" charset="-122"/>
                <a:cs typeface="Manrope" pitchFamily="34" charset="-120"/>
              </a:rPr>
              <a:t>Reduction in fertiliser usage</a:t>
            </a:r>
            <a:endParaRPr lang="en-US" sz="950" dirty="0"/>
          </a:p>
        </p:txBody>
      </p:sp>
      <p:sp>
        <p:nvSpPr>
          <p:cNvPr id="10" name="Text 6"/>
          <p:cNvSpPr/>
          <p:nvPr/>
        </p:nvSpPr>
        <p:spPr>
          <a:xfrm>
            <a:off x="2239818" y="6453909"/>
            <a:ext cx="3117273" cy="1418028"/>
          </a:xfrm>
          <a:prstGeom prst="rect">
            <a:avLst/>
          </a:prstGeom>
          <a:noFill/>
          <a:ln/>
        </p:spPr>
        <p:txBody>
          <a:bodyPr wrap="none" lIns="0" tIns="0" rIns="0" bIns="0" rtlCol="0" anchor="t"/>
          <a:lstStyle/>
          <a:p>
            <a:pPr marL="0" indent="0" algn="ctr">
              <a:lnSpc>
                <a:spcPts val="2400"/>
              </a:lnSpc>
              <a:buNone/>
            </a:pPr>
            <a:r>
              <a:rPr lang="en-US" sz="2400" dirty="0">
                <a:solidFill>
                  <a:srgbClr val="55575A"/>
                </a:solidFill>
                <a:latin typeface="Inter" pitchFamily="34" charset="0"/>
                <a:ea typeface="Inter" pitchFamily="34" charset="-122"/>
                <a:cs typeface="Inter" pitchFamily="34" charset="-120"/>
              </a:rPr>
              <a:t>15%</a:t>
            </a:r>
            <a:endParaRPr lang="en-US" sz="2400" dirty="0"/>
          </a:p>
        </p:txBody>
      </p:sp>
      <p:pic>
        <p:nvPicPr>
          <p:cNvPr id="11" name="Image 2" descr="preencoded.png"/>
          <p:cNvPicPr>
            <a:picLocks noChangeAspect="1"/>
          </p:cNvPicPr>
          <p:nvPr/>
        </p:nvPicPr>
        <p:blipFill>
          <a:blip r:embed="rId5"/>
          <a:stretch>
            <a:fillRect/>
          </a:stretch>
        </p:blipFill>
        <p:spPr>
          <a:xfrm>
            <a:off x="3228785" y="6010561"/>
            <a:ext cx="1065929" cy="1065929"/>
          </a:xfrm>
          <a:prstGeom prst="rect">
            <a:avLst/>
          </a:prstGeom>
        </p:spPr>
      </p:pic>
      <p:sp>
        <p:nvSpPr>
          <p:cNvPr id="12" name="Text 7"/>
          <p:cNvSpPr/>
          <p:nvPr/>
        </p:nvSpPr>
        <p:spPr>
          <a:xfrm rot="10800000" flipV="1">
            <a:off x="484682" y="7487842"/>
            <a:ext cx="6592610" cy="383154"/>
          </a:xfrm>
          <a:prstGeom prst="rect">
            <a:avLst/>
          </a:prstGeom>
          <a:noFill/>
          <a:ln/>
        </p:spPr>
        <p:txBody>
          <a:bodyPr wrap="none" lIns="0" tIns="0" rIns="0" bIns="0" rtlCol="0" anchor="t"/>
          <a:lstStyle/>
          <a:p>
            <a:pPr marL="0" indent="0" algn="ctr">
              <a:lnSpc>
                <a:spcPts val="1550"/>
              </a:lnSpc>
              <a:buNone/>
            </a:pPr>
            <a:r>
              <a:rPr lang="en-US" sz="950" dirty="0">
                <a:solidFill>
                  <a:srgbClr val="55575A"/>
                </a:solidFill>
                <a:latin typeface="Manrope" pitchFamily="34" charset="0"/>
                <a:ea typeface="Manrope" pitchFamily="34" charset="-122"/>
                <a:cs typeface="Manrope" pitchFamily="34" charset="-120"/>
              </a:rPr>
              <a:t>Lower pesticide application</a:t>
            </a:r>
            <a:endParaRPr lang="en-US" sz="950" dirty="0"/>
          </a:p>
        </p:txBody>
      </p:sp>
      <p:pic>
        <p:nvPicPr>
          <p:cNvPr id="13" name="Image 3" descr="preencoded.png"/>
          <p:cNvPicPr>
            <a:picLocks noChangeAspect="1"/>
          </p:cNvPicPr>
          <p:nvPr/>
        </p:nvPicPr>
        <p:blipFill>
          <a:blip r:embed="rId6"/>
          <a:stretch>
            <a:fillRect/>
          </a:stretch>
        </p:blipFill>
        <p:spPr>
          <a:xfrm>
            <a:off x="7487765" y="1631811"/>
            <a:ext cx="7157085" cy="6592610"/>
          </a:xfrm>
          <a:prstGeom prst="rect">
            <a:avLst/>
          </a:prstGeom>
        </p:spPr>
      </p:pic>
      <p:sp>
        <p:nvSpPr>
          <p:cNvPr id="14" name="Text 8"/>
          <p:cNvSpPr/>
          <p:nvPr/>
        </p:nvSpPr>
        <p:spPr>
          <a:xfrm>
            <a:off x="7473315" y="8376166"/>
            <a:ext cx="6592610" cy="395049"/>
          </a:xfrm>
          <a:prstGeom prst="rect">
            <a:avLst/>
          </a:prstGeom>
          <a:noFill/>
          <a:ln/>
        </p:spPr>
        <p:txBody>
          <a:bodyPr wrap="square" lIns="0" tIns="0" rIns="0" bIns="0" rtlCol="0" anchor="t"/>
          <a:lstStyle/>
          <a:p>
            <a:pPr marL="0" indent="0" algn="l">
              <a:lnSpc>
                <a:spcPts val="1550"/>
              </a:lnSpc>
              <a:buNone/>
            </a:pPr>
            <a:r>
              <a:rPr lang="en-US" sz="950" dirty="0">
                <a:solidFill>
                  <a:srgbClr val="55575A"/>
                </a:solidFill>
                <a:latin typeface="Manrope" pitchFamily="34" charset="0"/>
                <a:ea typeface="Manrope" pitchFamily="34" charset="-122"/>
                <a:cs typeface="Manrope" pitchFamily="34" charset="-120"/>
              </a:rPr>
              <a:t>Best practice: pair in‑soil sensors with weather forecasts and evapotranspiration models to set irrigation thresholds that respond to crop stage and soil texture.</a:t>
            </a:r>
            <a:endParaRPr lang="en-US" sz="9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37818" y="501134"/>
            <a:ext cx="13354764" cy="1138714"/>
          </a:xfrm>
          <a:prstGeom prst="rect">
            <a:avLst/>
          </a:prstGeom>
          <a:noFill/>
          <a:ln/>
        </p:spPr>
        <p:txBody>
          <a:bodyPr wrap="square" lIns="0" tIns="0" rIns="0" bIns="0" rtlCol="0" anchor="t"/>
          <a:lstStyle/>
          <a:p>
            <a:pPr marL="0" indent="0" algn="l">
              <a:lnSpc>
                <a:spcPts val="4450"/>
              </a:lnSpc>
              <a:buNone/>
            </a:pPr>
            <a:r>
              <a:rPr lang="en-US" sz="3550" dirty="0">
                <a:solidFill>
                  <a:srgbClr val="0C0D0F"/>
                </a:solidFill>
                <a:latin typeface="Inter" pitchFamily="34" charset="0"/>
                <a:ea typeface="Inter" pitchFamily="34" charset="-122"/>
                <a:cs typeface="Inter" pitchFamily="34" charset="-120"/>
              </a:rPr>
              <a:t>Livestock Monitoring Sensors: Animal Health and Welfare Management</a:t>
            </a:r>
            <a:endParaRPr lang="en-US" sz="3550" dirty="0"/>
          </a:p>
        </p:txBody>
      </p:sp>
      <p:sp>
        <p:nvSpPr>
          <p:cNvPr id="3" name="Text 1"/>
          <p:cNvSpPr/>
          <p:nvPr/>
        </p:nvSpPr>
        <p:spPr>
          <a:xfrm>
            <a:off x="637818" y="2004298"/>
            <a:ext cx="13354764" cy="874752"/>
          </a:xfrm>
          <a:prstGeom prst="rect">
            <a:avLst/>
          </a:prstGeom>
          <a:noFill/>
          <a:ln/>
        </p:spPr>
        <p:txBody>
          <a:bodyPr wrap="square" lIns="0" tIns="0" rIns="0" bIns="0" rtlCol="0" anchor="t"/>
          <a:lstStyle/>
          <a:p>
            <a:pPr marL="0" indent="0" algn="l">
              <a:lnSpc>
                <a:spcPts val="2250"/>
              </a:lnSpc>
              <a:buNone/>
            </a:pPr>
            <a:r>
              <a:rPr lang="en-US" sz="1400" dirty="0">
                <a:solidFill>
                  <a:srgbClr val="55575A"/>
                </a:solidFill>
                <a:latin typeface="Manrope" pitchFamily="34" charset="0"/>
                <a:ea typeface="Manrope" pitchFamily="34" charset="-122"/>
                <a:cs typeface="Manrope" pitchFamily="34" charset="-120"/>
              </a:rPr>
              <a:t>Animal‑mounted sensors — collars, ear tags and boluses — track location, rumination, temperature and activity. Early detection of illness, heat stress or lameness improves welfare and productivity while enabling traceability across the supply chain. Sensors also support breeding programmes via oestrus detection and optimise feeding through automated systems.</a:t>
            </a:r>
            <a:endParaRPr lang="en-US" sz="1400" dirty="0"/>
          </a:p>
        </p:txBody>
      </p:sp>
      <p:pic>
        <p:nvPicPr>
          <p:cNvPr id="4" name="Image 0" descr="preencoded.png"/>
          <p:cNvPicPr>
            <a:picLocks noChangeAspect="1"/>
          </p:cNvPicPr>
          <p:nvPr/>
        </p:nvPicPr>
        <p:blipFill>
          <a:blip r:embed="rId3"/>
          <a:stretch>
            <a:fillRect/>
          </a:stretch>
        </p:blipFill>
        <p:spPr>
          <a:xfrm>
            <a:off x="637818" y="3083957"/>
            <a:ext cx="6563439" cy="4056459"/>
          </a:xfrm>
          <a:prstGeom prst="rect">
            <a:avLst/>
          </a:prstGeom>
        </p:spPr>
      </p:pic>
      <p:sp>
        <p:nvSpPr>
          <p:cNvPr id="5" name="Text 2"/>
          <p:cNvSpPr/>
          <p:nvPr/>
        </p:nvSpPr>
        <p:spPr>
          <a:xfrm>
            <a:off x="637818" y="7322582"/>
            <a:ext cx="2277904" cy="284678"/>
          </a:xfrm>
          <a:prstGeom prst="rect">
            <a:avLst/>
          </a:prstGeom>
          <a:noFill/>
          <a:ln/>
        </p:spPr>
        <p:txBody>
          <a:bodyPr wrap="none" lIns="0" tIns="0" rIns="0" bIns="0" rtlCol="0" anchor="t"/>
          <a:lstStyle/>
          <a:p>
            <a:pPr marL="0" indent="0" algn="l">
              <a:lnSpc>
                <a:spcPts val="2200"/>
              </a:lnSpc>
              <a:buNone/>
            </a:pPr>
            <a:r>
              <a:rPr lang="en-US" sz="1750" dirty="0">
                <a:solidFill>
                  <a:srgbClr val="55575A"/>
                </a:solidFill>
                <a:latin typeface="Inter" pitchFamily="34" charset="0"/>
                <a:ea typeface="Inter" pitchFamily="34" charset="-122"/>
                <a:cs typeface="Inter" pitchFamily="34" charset="-120"/>
              </a:rPr>
              <a:t>Collars &amp; Tags</a:t>
            </a:r>
            <a:endParaRPr lang="en-US" sz="1750" dirty="0"/>
          </a:p>
        </p:txBody>
      </p:sp>
      <p:sp>
        <p:nvSpPr>
          <p:cNvPr id="6" name="Text 3"/>
          <p:cNvSpPr/>
          <p:nvPr/>
        </p:nvSpPr>
        <p:spPr>
          <a:xfrm>
            <a:off x="637818" y="7716560"/>
            <a:ext cx="6563439" cy="583168"/>
          </a:xfrm>
          <a:prstGeom prst="rect">
            <a:avLst/>
          </a:prstGeom>
          <a:noFill/>
          <a:ln/>
        </p:spPr>
        <p:txBody>
          <a:bodyPr wrap="square" lIns="0" tIns="0" rIns="0" bIns="0" rtlCol="0" anchor="t"/>
          <a:lstStyle/>
          <a:p>
            <a:pPr marL="0" indent="0" algn="l">
              <a:lnSpc>
                <a:spcPts val="2250"/>
              </a:lnSpc>
              <a:buNone/>
            </a:pPr>
            <a:r>
              <a:rPr lang="en-US" sz="1400" dirty="0">
                <a:solidFill>
                  <a:srgbClr val="55575A"/>
                </a:solidFill>
                <a:latin typeface="Manrope" pitchFamily="34" charset="0"/>
                <a:ea typeface="Manrope" pitchFamily="34" charset="-122"/>
                <a:cs typeface="Manrope" pitchFamily="34" charset="-120"/>
              </a:rPr>
              <a:t>Continuous vitals and geo‑fencing for grazing management and disease alerts.</a:t>
            </a:r>
            <a:endParaRPr lang="en-US" sz="1400" dirty="0"/>
          </a:p>
        </p:txBody>
      </p:sp>
      <p:pic>
        <p:nvPicPr>
          <p:cNvPr id="7" name="Image 1" descr="preencoded.png"/>
          <p:cNvPicPr>
            <a:picLocks noChangeAspect="1"/>
          </p:cNvPicPr>
          <p:nvPr/>
        </p:nvPicPr>
        <p:blipFill>
          <a:blip r:embed="rId4"/>
          <a:stretch>
            <a:fillRect/>
          </a:stretch>
        </p:blipFill>
        <p:spPr>
          <a:xfrm>
            <a:off x="7429024" y="3083957"/>
            <a:ext cx="6563558" cy="4056578"/>
          </a:xfrm>
          <a:prstGeom prst="rect">
            <a:avLst/>
          </a:prstGeom>
        </p:spPr>
      </p:pic>
      <p:sp>
        <p:nvSpPr>
          <p:cNvPr id="8" name="Text 4"/>
          <p:cNvSpPr/>
          <p:nvPr/>
        </p:nvSpPr>
        <p:spPr>
          <a:xfrm>
            <a:off x="7429024" y="7322701"/>
            <a:ext cx="2277904" cy="284678"/>
          </a:xfrm>
          <a:prstGeom prst="rect">
            <a:avLst/>
          </a:prstGeom>
          <a:noFill/>
          <a:ln/>
        </p:spPr>
        <p:txBody>
          <a:bodyPr wrap="none" lIns="0" tIns="0" rIns="0" bIns="0" rtlCol="0" anchor="t"/>
          <a:lstStyle/>
          <a:p>
            <a:pPr marL="0" indent="0" algn="l">
              <a:lnSpc>
                <a:spcPts val="2200"/>
              </a:lnSpc>
              <a:buNone/>
            </a:pPr>
            <a:r>
              <a:rPr lang="en-US" sz="1750" dirty="0">
                <a:solidFill>
                  <a:srgbClr val="55575A"/>
                </a:solidFill>
                <a:latin typeface="Inter" pitchFamily="34" charset="0"/>
                <a:ea typeface="Inter" pitchFamily="34" charset="-122"/>
                <a:cs typeface="Inter" pitchFamily="34" charset="-120"/>
              </a:rPr>
              <a:t>Ear Tags &amp; Boluses</a:t>
            </a:r>
            <a:endParaRPr lang="en-US" sz="1750" dirty="0"/>
          </a:p>
        </p:txBody>
      </p:sp>
      <p:sp>
        <p:nvSpPr>
          <p:cNvPr id="9" name="Text 5"/>
          <p:cNvSpPr/>
          <p:nvPr/>
        </p:nvSpPr>
        <p:spPr>
          <a:xfrm>
            <a:off x="7429024" y="7716679"/>
            <a:ext cx="6563558" cy="291584"/>
          </a:xfrm>
          <a:prstGeom prst="rect">
            <a:avLst/>
          </a:prstGeom>
          <a:noFill/>
          <a:ln/>
        </p:spPr>
        <p:txBody>
          <a:bodyPr wrap="none" lIns="0" tIns="0" rIns="0" bIns="0" rtlCol="0" anchor="t"/>
          <a:lstStyle/>
          <a:p>
            <a:pPr marL="0" indent="0" algn="l">
              <a:lnSpc>
                <a:spcPts val="2250"/>
              </a:lnSpc>
              <a:buNone/>
            </a:pPr>
            <a:r>
              <a:rPr lang="en-US" sz="1400" dirty="0">
                <a:solidFill>
                  <a:srgbClr val="55575A"/>
                </a:solidFill>
                <a:latin typeface="Manrope" pitchFamily="34" charset="0"/>
                <a:ea typeface="Manrope" pitchFamily="34" charset="-122"/>
                <a:cs typeface="Manrope" pitchFamily="34" charset="-120"/>
              </a:rPr>
              <a:t>Internal temperature and rumen sensors for health and digestion monitoring.</a:t>
            </a:r>
            <a:endParaRPr lang="en-US" sz="1400" dirty="0"/>
          </a:p>
        </p:txBody>
      </p:sp>
      <p:sp>
        <p:nvSpPr>
          <p:cNvPr id="10" name="TextBox 9">
            <a:extLst>
              <a:ext uri="{FF2B5EF4-FFF2-40B4-BE49-F238E27FC236}">
                <a16:creationId xmlns:a16="http://schemas.microsoft.com/office/drawing/2014/main" id="{DE385F57-E675-1937-FBF9-C99476D9ABD4}"/>
              </a:ext>
            </a:extLst>
          </p:cNvPr>
          <p:cNvSpPr txBox="1"/>
          <p:nvPr/>
        </p:nvSpPr>
        <p:spPr>
          <a:xfrm>
            <a:off x="6405418" y="3276600"/>
            <a:ext cx="1828800" cy="1828800"/>
          </a:xfrm>
          <a:prstGeom prst="rect">
            <a:avLst/>
          </a:prstGeom>
          <a:noFill/>
        </p:spPr>
        <p:txBody>
          <a:bodyPr wrap="square" rtlCol="0">
            <a:spAutoFit/>
          </a:bodyPr>
          <a:lstStyle/>
          <a:p>
            <a:pPr algn="l"/>
            <a:endParaRPr lang="en-US" dirty="0"/>
          </a:p>
        </p:txBody>
      </p:sp>
      <p:sp>
        <p:nvSpPr>
          <p:cNvPr id="11" name="Rectangle 10">
            <a:extLst>
              <a:ext uri="{FF2B5EF4-FFF2-40B4-BE49-F238E27FC236}">
                <a16:creationId xmlns:a16="http://schemas.microsoft.com/office/drawing/2014/main" id="{1C631998-31A3-620F-5504-BA18429F99B8}"/>
              </a:ext>
            </a:extLst>
          </p:cNvPr>
          <p:cNvSpPr/>
          <p:nvPr/>
        </p:nvSpPr>
        <p:spPr>
          <a:xfrm>
            <a:off x="-254000" y="7646432"/>
            <a:ext cx="15147636" cy="583168"/>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25805" y="635079"/>
            <a:ext cx="13178790" cy="1296114"/>
          </a:xfrm>
          <a:prstGeom prst="rect">
            <a:avLst/>
          </a:prstGeom>
          <a:noFill/>
          <a:ln/>
        </p:spPr>
        <p:txBody>
          <a:bodyPr wrap="square" lIns="0" tIns="0" rIns="0" bIns="0" rtlCol="0" anchor="t"/>
          <a:lstStyle/>
          <a:p>
            <a:pPr marL="0" indent="0" algn="l">
              <a:lnSpc>
                <a:spcPts val="5100"/>
              </a:lnSpc>
              <a:buNone/>
            </a:pPr>
            <a:r>
              <a:rPr lang="en-US" sz="4050" dirty="0">
                <a:solidFill>
                  <a:srgbClr val="0C0D0F"/>
                </a:solidFill>
                <a:latin typeface="Inter" pitchFamily="34" charset="0"/>
                <a:ea typeface="Inter" pitchFamily="34" charset="-122"/>
                <a:cs typeface="Inter" pitchFamily="34" charset="-120"/>
              </a:rPr>
              <a:t>Emerging Trends and Future Applications of Sensor Technology</a:t>
            </a:r>
            <a:endParaRPr lang="en-US" sz="4050" dirty="0"/>
          </a:p>
        </p:txBody>
      </p:sp>
      <p:sp>
        <p:nvSpPr>
          <p:cNvPr id="3" name="Text 1"/>
          <p:cNvSpPr/>
          <p:nvPr/>
        </p:nvSpPr>
        <p:spPr>
          <a:xfrm>
            <a:off x="725805" y="2345888"/>
            <a:ext cx="13178790" cy="1327309"/>
          </a:xfrm>
          <a:prstGeom prst="rect">
            <a:avLst/>
          </a:prstGeom>
          <a:noFill/>
          <a:ln/>
        </p:spPr>
        <p:txBody>
          <a:bodyPr wrap="square" lIns="0" tIns="0" rIns="0" bIns="0" rtlCol="0" anchor="t"/>
          <a:lstStyle/>
          <a:p>
            <a:pPr marL="0" indent="0" algn="l">
              <a:lnSpc>
                <a:spcPts val="2600"/>
              </a:lnSpc>
              <a:buNone/>
            </a:pPr>
            <a:r>
              <a:rPr lang="en-US" sz="1600" dirty="0">
                <a:solidFill>
                  <a:srgbClr val="55575A"/>
                </a:solidFill>
                <a:latin typeface="Manrope" pitchFamily="34" charset="0"/>
                <a:ea typeface="Manrope" pitchFamily="34" charset="-122"/>
                <a:cs typeface="Manrope" pitchFamily="34" charset="-120"/>
              </a:rPr>
              <a:t>Future directions include nanobiosensors for single‑molecule detection, ubiquitous low‑cost sensors enabling hyperlocal environmental networks, and federated learning to preserve privacy while improving models. Convergence with edge computing and energy‑harvesting techniques will allow sensors to operate autonomously for years, unlocking applications in remote healthcare delivery and autonomous farming.</a:t>
            </a:r>
            <a:endParaRPr lang="en-US" sz="1600" dirty="0"/>
          </a:p>
        </p:txBody>
      </p:sp>
      <p:pic>
        <p:nvPicPr>
          <p:cNvPr id="4" name="Image 0" descr="preencoded.png"/>
          <p:cNvPicPr>
            <a:picLocks noChangeAspect="1"/>
          </p:cNvPicPr>
          <p:nvPr/>
        </p:nvPicPr>
        <p:blipFill>
          <a:blip r:embed="rId3"/>
          <a:stretch>
            <a:fillRect/>
          </a:stretch>
        </p:blipFill>
        <p:spPr>
          <a:xfrm>
            <a:off x="2933224" y="3906441"/>
            <a:ext cx="2174438" cy="1194792"/>
          </a:xfrm>
          <a:prstGeom prst="rect">
            <a:avLst/>
          </a:prstGeom>
        </p:spPr>
      </p:pic>
      <p:sp>
        <p:nvSpPr>
          <p:cNvPr id="5" name="Text 2"/>
          <p:cNvSpPr/>
          <p:nvPr/>
        </p:nvSpPr>
        <p:spPr>
          <a:xfrm>
            <a:off x="3874651" y="4469725"/>
            <a:ext cx="291584" cy="364450"/>
          </a:xfrm>
          <a:prstGeom prst="rect">
            <a:avLst/>
          </a:prstGeom>
          <a:noFill/>
          <a:ln/>
        </p:spPr>
        <p:txBody>
          <a:bodyPr wrap="none" lIns="0" tIns="0" rIns="0" bIns="0" rtlCol="0" anchor="t"/>
          <a:lstStyle/>
          <a:p>
            <a:pPr marL="0" indent="0" algn="ctr">
              <a:lnSpc>
                <a:spcPts val="3650"/>
              </a:lnSpc>
              <a:buNone/>
            </a:pPr>
            <a:r>
              <a:rPr lang="en-US" sz="2250" dirty="0">
                <a:solidFill>
                  <a:srgbClr val="55575A"/>
                </a:solidFill>
                <a:latin typeface="Inter" pitchFamily="34" charset="0"/>
                <a:ea typeface="Inter" pitchFamily="34" charset="-122"/>
                <a:cs typeface="Inter" pitchFamily="34" charset="-120"/>
              </a:rPr>
              <a:t>1</a:t>
            </a:r>
            <a:endParaRPr lang="en-US" sz="2250" dirty="0"/>
          </a:p>
        </p:txBody>
      </p:sp>
      <p:sp>
        <p:nvSpPr>
          <p:cNvPr id="6" name="Text 3"/>
          <p:cNvSpPr/>
          <p:nvPr/>
        </p:nvSpPr>
        <p:spPr>
          <a:xfrm>
            <a:off x="5314950" y="4113728"/>
            <a:ext cx="2592348" cy="323969"/>
          </a:xfrm>
          <a:prstGeom prst="rect">
            <a:avLst/>
          </a:prstGeom>
          <a:noFill/>
          <a:ln/>
        </p:spPr>
        <p:txBody>
          <a:bodyPr wrap="none" lIns="0" tIns="0" rIns="0" bIns="0" rtlCol="0" anchor="t"/>
          <a:lstStyle/>
          <a:p>
            <a:pPr marL="0" indent="0" algn="l">
              <a:lnSpc>
                <a:spcPts val="2550"/>
              </a:lnSpc>
              <a:buNone/>
            </a:pPr>
            <a:r>
              <a:rPr lang="en-US" sz="2000" dirty="0">
                <a:solidFill>
                  <a:srgbClr val="55575A"/>
                </a:solidFill>
                <a:latin typeface="Inter" pitchFamily="34" charset="0"/>
                <a:ea typeface="Inter" pitchFamily="34" charset="-122"/>
                <a:cs typeface="Inter" pitchFamily="34" charset="-120"/>
              </a:rPr>
              <a:t>Edge AI</a:t>
            </a:r>
            <a:endParaRPr lang="en-US" sz="2000" dirty="0"/>
          </a:p>
        </p:txBody>
      </p:sp>
      <p:sp>
        <p:nvSpPr>
          <p:cNvPr id="7" name="Text 4"/>
          <p:cNvSpPr/>
          <p:nvPr/>
        </p:nvSpPr>
        <p:spPr>
          <a:xfrm>
            <a:off x="5314950" y="4562118"/>
            <a:ext cx="4581644" cy="331827"/>
          </a:xfrm>
          <a:prstGeom prst="rect">
            <a:avLst/>
          </a:prstGeom>
          <a:noFill/>
          <a:ln/>
        </p:spPr>
        <p:txBody>
          <a:bodyPr wrap="none" lIns="0" tIns="0" rIns="0" bIns="0" rtlCol="0" anchor="t"/>
          <a:lstStyle/>
          <a:p>
            <a:pPr marL="0" indent="0" algn="l">
              <a:lnSpc>
                <a:spcPts val="2600"/>
              </a:lnSpc>
              <a:buNone/>
            </a:pPr>
            <a:r>
              <a:rPr lang="en-US" sz="1600" dirty="0">
                <a:solidFill>
                  <a:srgbClr val="55575A"/>
                </a:solidFill>
                <a:latin typeface="Manrope" pitchFamily="34" charset="0"/>
                <a:ea typeface="Manrope" pitchFamily="34" charset="-122"/>
                <a:cs typeface="Manrope" pitchFamily="34" charset="-120"/>
              </a:rPr>
              <a:t>On‑device inference for latency‑sensitive alerts.</a:t>
            </a:r>
            <a:endParaRPr lang="en-US" sz="1600" dirty="0"/>
          </a:p>
        </p:txBody>
      </p:sp>
      <p:sp>
        <p:nvSpPr>
          <p:cNvPr id="8" name="Shape 5"/>
          <p:cNvSpPr/>
          <p:nvPr/>
        </p:nvSpPr>
        <p:spPr>
          <a:xfrm>
            <a:off x="5159454" y="5117544"/>
            <a:ext cx="8693348" cy="11430"/>
          </a:xfrm>
          <a:prstGeom prst="roundRect">
            <a:avLst>
              <a:gd name="adj" fmla="val 1633000"/>
            </a:avLst>
          </a:prstGeom>
          <a:solidFill>
            <a:srgbClr val="FF7047"/>
          </a:solidFill>
          <a:ln/>
        </p:spPr>
      </p:sp>
      <p:pic>
        <p:nvPicPr>
          <p:cNvPr id="9" name="Image 1" descr="preencoded.png"/>
          <p:cNvPicPr>
            <a:picLocks noChangeAspect="1"/>
          </p:cNvPicPr>
          <p:nvPr/>
        </p:nvPicPr>
        <p:blipFill>
          <a:blip r:embed="rId4"/>
          <a:stretch>
            <a:fillRect/>
          </a:stretch>
        </p:blipFill>
        <p:spPr>
          <a:xfrm>
            <a:off x="1845945" y="5153025"/>
            <a:ext cx="4348996" cy="1194792"/>
          </a:xfrm>
          <a:prstGeom prst="rect">
            <a:avLst/>
          </a:prstGeom>
        </p:spPr>
      </p:pic>
      <p:sp>
        <p:nvSpPr>
          <p:cNvPr id="10" name="Text 6"/>
          <p:cNvSpPr/>
          <p:nvPr/>
        </p:nvSpPr>
        <p:spPr>
          <a:xfrm>
            <a:off x="3874651" y="5568196"/>
            <a:ext cx="291584" cy="364450"/>
          </a:xfrm>
          <a:prstGeom prst="rect">
            <a:avLst/>
          </a:prstGeom>
          <a:noFill/>
          <a:ln/>
        </p:spPr>
        <p:txBody>
          <a:bodyPr wrap="none" lIns="0" tIns="0" rIns="0" bIns="0" rtlCol="0" anchor="t"/>
          <a:lstStyle/>
          <a:p>
            <a:pPr marL="0" indent="0" algn="ctr">
              <a:lnSpc>
                <a:spcPts val="3650"/>
              </a:lnSpc>
              <a:buNone/>
            </a:pPr>
            <a:r>
              <a:rPr lang="en-US" sz="2250" dirty="0">
                <a:solidFill>
                  <a:srgbClr val="55575A"/>
                </a:solidFill>
                <a:latin typeface="Inter" pitchFamily="34" charset="0"/>
                <a:ea typeface="Inter" pitchFamily="34" charset="-122"/>
                <a:cs typeface="Inter" pitchFamily="34" charset="-120"/>
              </a:rPr>
              <a:t>2</a:t>
            </a:r>
            <a:endParaRPr lang="en-US" sz="2250" dirty="0"/>
          </a:p>
        </p:txBody>
      </p:sp>
      <p:sp>
        <p:nvSpPr>
          <p:cNvPr id="11" name="Text 7"/>
          <p:cNvSpPr/>
          <p:nvPr/>
        </p:nvSpPr>
        <p:spPr>
          <a:xfrm>
            <a:off x="6402229" y="5360313"/>
            <a:ext cx="2592348" cy="323969"/>
          </a:xfrm>
          <a:prstGeom prst="rect">
            <a:avLst/>
          </a:prstGeom>
          <a:noFill/>
          <a:ln/>
        </p:spPr>
        <p:txBody>
          <a:bodyPr wrap="none" lIns="0" tIns="0" rIns="0" bIns="0" rtlCol="0" anchor="t"/>
          <a:lstStyle/>
          <a:p>
            <a:pPr marL="0" indent="0" algn="l">
              <a:lnSpc>
                <a:spcPts val="2550"/>
              </a:lnSpc>
              <a:buNone/>
            </a:pPr>
            <a:r>
              <a:rPr lang="en-US" sz="2000" dirty="0">
                <a:solidFill>
                  <a:srgbClr val="55575A"/>
                </a:solidFill>
                <a:latin typeface="Inter" pitchFamily="34" charset="0"/>
                <a:ea typeface="Inter" pitchFamily="34" charset="-122"/>
                <a:cs typeface="Inter" pitchFamily="34" charset="-120"/>
              </a:rPr>
              <a:t>Energy Harvesting</a:t>
            </a:r>
            <a:endParaRPr lang="en-US" sz="2000" dirty="0"/>
          </a:p>
        </p:txBody>
      </p:sp>
      <p:sp>
        <p:nvSpPr>
          <p:cNvPr id="12" name="Text 8"/>
          <p:cNvSpPr/>
          <p:nvPr/>
        </p:nvSpPr>
        <p:spPr>
          <a:xfrm>
            <a:off x="6402229" y="5808702"/>
            <a:ext cx="5749885" cy="331827"/>
          </a:xfrm>
          <a:prstGeom prst="rect">
            <a:avLst/>
          </a:prstGeom>
          <a:noFill/>
          <a:ln/>
        </p:spPr>
        <p:txBody>
          <a:bodyPr wrap="none" lIns="0" tIns="0" rIns="0" bIns="0" rtlCol="0" anchor="t"/>
          <a:lstStyle/>
          <a:p>
            <a:pPr marL="0" indent="0" algn="l">
              <a:lnSpc>
                <a:spcPts val="2600"/>
              </a:lnSpc>
              <a:buNone/>
            </a:pPr>
            <a:r>
              <a:rPr lang="en-US" sz="1600" dirty="0">
                <a:solidFill>
                  <a:srgbClr val="55575A"/>
                </a:solidFill>
                <a:latin typeface="Manrope" pitchFamily="34" charset="0"/>
                <a:ea typeface="Manrope" pitchFamily="34" charset="-122"/>
                <a:cs typeface="Manrope" pitchFamily="34" charset="-120"/>
              </a:rPr>
              <a:t>Solar and kinetic power to extend lifetime in the field or body.</a:t>
            </a:r>
            <a:endParaRPr lang="en-US" sz="1600" dirty="0"/>
          </a:p>
        </p:txBody>
      </p:sp>
      <p:sp>
        <p:nvSpPr>
          <p:cNvPr id="13" name="Shape 9"/>
          <p:cNvSpPr/>
          <p:nvPr/>
        </p:nvSpPr>
        <p:spPr>
          <a:xfrm>
            <a:off x="6246733" y="6364129"/>
            <a:ext cx="7606070" cy="11430"/>
          </a:xfrm>
          <a:prstGeom prst="roundRect">
            <a:avLst>
              <a:gd name="adj" fmla="val 1633000"/>
            </a:avLst>
          </a:prstGeom>
          <a:solidFill>
            <a:srgbClr val="FF7047"/>
          </a:solidFill>
          <a:ln/>
        </p:spPr>
      </p:sp>
      <p:pic>
        <p:nvPicPr>
          <p:cNvPr id="14" name="Image 2" descr="preencoded.png"/>
          <p:cNvPicPr>
            <a:picLocks noChangeAspect="1"/>
          </p:cNvPicPr>
          <p:nvPr/>
        </p:nvPicPr>
        <p:blipFill>
          <a:blip r:embed="rId5"/>
          <a:stretch>
            <a:fillRect/>
          </a:stretch>
        </p:blipFill>
        <p:spPr>
          <a:xfrm>
            <a:off x="758666" y="6399609"/>
            <a:ext cx="6523434" cy="1194792"/>
          </a:xfrm>
          <a:prstGeom prst="rect">
            <a:avLst/>
          </a:prstGeom>
        </p:spPr>
      </p:pic>
      <p:sp>
        <p:nvSpPr>
          <p:cNvPr id="15" name="Text 10"/>
          <p:cNvSpPr/>
          <p:nvPr/>
        </p:nvSpPr>
        <p:spPr>
          <a:xfrm>
            <a:off x="3874532" y="6814780"/>
            <a:ext cx="291584" cy="364450"/>
          </a:xfrm>
          <a:prstGeom prst="rect">
            <a:avLst/>
          </a:prstGeom>
          <a:noFill/>
          <a:ln/>
        </p:spPr>
        <p:txBody>
          <a:bodyPr wrap="none" lIns="0" tIns="0" rIns="0" bIns="0" rtlCol="0" anchor="t"/>
          <a:lstStyle/>
          <a:p>
            <a:pPr marL="0" indent="0" algn="ctr">
              <a:lnSpc>
                <a:spcPts val="3650"/>
              </a:lnSpc>
              <a:buNone/>
            </a:pPr>
            <a:r>
              <a:rPr lang="en-US" sz="2250" dirty="0">
                <a:solidFill>
                  <a:srgbClr val="55575A"/>
                </a:solidFill>
                <a:latin typeface="Inter" pitchFamily="34" charset="0"/>
                <a:ea typeface="Inter" pitchFamily="34" charset="-122"/>
                <a:cs typeface="Inter" pitchFamily="34" charset="-120"/>
              </a:rPr>
              <a:t>3</a:t>
            </a:r>
            <a:endParaRPr lang="en-US" sz="2250" dirty="0"/>
          </a:p>
        </p:txBody>
      </p:sp>
      <p:sp>
        <p:nvSpPr>
          <p:cNvPr id="16" name="Text 11"/>
          <p:cNvSpPr/>
          <p:nvPr/>
        </p:nvSpPr>
        <p:spPr>
          <a:xfrm>
            <a:off x="7489388" y="6606897"/>
            <a:ext cx="3323273" cy="323969"/>
          </a:xfrm>
          <a:prstGeom prst="rect">
            <a:avLst/>
          </a:prstGeom>
          <a:noFill/>
          <a:ln/>
        </p:spPr>
        <p:txBody>
          <a:bodyPr wrap="none" lIns="0" tIns="0" rIns="0" bIns="0" rtlCol="0" anchor="t"/>
          <a:lstStyle/>
          <a:p>
            <a:pPr marL="0" indent="0" algn="l">
              <a:lnSpc>
                <a:spcPts val="2550"/>
              </a:lnSpc>
              <a:buNone/>
            </a:pPr>
            <a:r>
              <a:rPr lang="en-US" sz="2000" dirty="0">
                <a:solidFill>
                  <a:srgbClr val="55575A"/>
                </a:solidFill>
                <a:latin typeface="Inter" pitchFamily="34" charset="0"/>
                <a:ea typeface="Inter" pitchFamily="34" charset="-122"/>
                <a:cs typeface="Inter" pitchFamily="34" charset="-120"/>
              </a:rPr>
              <a:t>Secure Federated Learning</a:t>
            </a:r>
            <a:endParaRPr lang="en-US" sz="2000" dirty="0"/>
          </a:p>
        </p:txBody>
      </p:sp>
      <p:sp>
        <p:nvSpPr>
          <p:cNvPr id="17" name="Text 12"/>
          <p:cNvSpPr/>
          <p:nvPr/>
        </p:nvSpPr>
        <p:spPr>
          <a:xfrm>
            <a:off x="7489388" y="7055287"/>
            <a:ext cx="5327928" cy="331827"/>
          </a:xfrm>
          <a:prstGeom prst="rect">
            <a:avLst/>
          </a:prstGeom>
          <a:noFill/>
          <a:ln/>
        </p:spPr>
        <p:txBody>
          <a:bodyPr wrap="none" lIns="0" tIns="0" rIns="0" bIns="0" rtlCol="0" anchor="t"/>
          <a:lstStyle/>
          <a:p>
            <a:pPr marL="0" indent="0" algn="l">
              <a:lnSpc>
                <a:spcPts val="2600"/>
              </a:lnSpc>
              <a:buNone/>
            </a:pPr>
            <a:r>
              <a:rPr lang="en-US" sz="1600" dirty="0">
                <a:solidFill>
                  <a:srgbClr val="55575A"/>
                </a:solidFill>
                <a:latin typeface="Manrope" pitchFamily="34" charset="0"/>
                <a:ea typeface="Manrope" pitchFamily="34" charset="-122"/>
                <a:cs typeface="Manrope" pitchFamily="34" charset="-120"/>
              </a:rPr>
              <a:t>Shared models without sharing raw patient or farm data.</a:t>
            </a:r>
            <a:endParaRPr lang="en-US" sz="1600" dirty="0"/>
          </a:p>
        </p:txBody>
      </p:sp>
      <p:sp>
        <p:nvSpPr>
          <p:cNvPr id="18" name="Rectangle 17">
            <a:extLst>
              <a:ext uri="{FF2B5EF4-FFF2-40B4-BE49-F238E27FC236}">
                <a16:creationId xmlns:a16="http://schemas.microsoft.com/office/drawing/2014/main" id="{2EC07CCC-E5E8-D355-932F-0FC94AC22D28}"/>
              </a:ext>
            </a:extLst>
          </p:cNvPr>
          <p:cNvSpPr/>
          <p:nvPr/>
        </p:nvSpPr>
        <p:spPr>
          <a:xfrm>
            <a:off x="-346364" y="7827645"/>
            <a:ext cx="15678728" cy="446484"/>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10</Slides>
  <Notes>10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gkannan175@gmail.com</cp:lastModifiedBy>
  <cp:revision>2</cp:revision>
  <dcterms:created xsi:type="dcterms:W3CDTF">2025-10-23T15:43:21Z</dcterms:created>
  <dcterms:modified xsi:type="dcterms:W3CDTF">2025-10-23T16:44:43Z</dcterms:modified>
</cp:coreProperties>
</file>